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3"/>
  </p:notesMasterIdLst>
  <p:sldIdLst>
    <p:sldId id="256" r:id="rId2"/>
    <p:sldId id="260" r:id="rId3"/>
    <p:sldId id="258" r:id="rId4"/>
    <p:sldId id="280" r:id="rId5"/>
    <p:sldId id="281" r:id="rId6"/>
    <p:sldId id="264" r:id="rId7"/>
    <p:sldId id="262" r:id="rId8"/>
    <p:sldId id="266" r:id="rId9"/>
    <p:sldId id="276" r:id="rId10"/>
    <p:sldId id="274" r:id="rId11"/>
    <p:sldId id="275" r:id="rId12"/>
  </p:sldIdLst>
  <p:sldSz cx="9144000" cy="5143500" type="screen16x9"/>
  <p:notesSz cx="6858000" cy="9144000"/>
  <p:embeddedFontLst>
    <p:embeddedFont>
      <p:font typeface="Advent Pro Light" panose="020B0604020202020204" charset="0"/>
      <p:regular r:id="rId14"/>
      <p:bold r:id="rId15"/>
    </p:embeddedFont>
    <p:embeddedFont>
      <p:font typeface="Anton" panose="020B0604020202020204" charset="0"/>
      <p:regular r:id="rId16"/>
    </p:embeddedFont>
    <p:embeddedFont>
      <p:font typeface="Calibri" panose="020F0502020204030204" pitchFamily="34" charset="0"/>
      <p:regular r:id="rId17"/>
      <p:bold r:id="rId18"/>
      <p:italic r:id="rId19"/>
      <p:boldItalic r:id="rId20"/>
    </p:embeddedFont>
    <p:embeddedFont>
      <p:font typeface="Century Gothic" panose="020B0502020202020204" pitchFamily="34" charset="0"/>
      <p:regular r:id="rId21"/>
      <p:bold r:id="rId22"/>
      <p:italic r:id="rId23"/>
      <p:boldItalic r:id="rId24"/>
    </p:embeddedFont>
    <p:embeddedFont>
      <p:font typeface="Fira Sans Condensed Light" panose="020B0604020202020204" charset="0"/>
      <p:regular r:id="rId25"/>
      <p:bold r:id="rId26"/>
      <p:italic r:id="rId27"/>
      <p:boldItalic r:id="rId28"/>
    </p:embeddedFont>
    <p:embeddedFont>
      <p:font typeface="Josefin Slab" panose="020B0604020202020204" charset="0"/>
      <p:regular r:id="rId29"/>
      <p:bold r:id="rId30"/>
      <p:italic r:id="rId31"/>
      <p:boldItalic r:id="rId32"/>
    </p:embeddedFont>
    <p:embeddedFont>
      <p:font typeface="OCR A Extended" panose="02010509020102010303" pitchFamily="50" charset="0"/>
      <p:regular r:id="rId33"/>
    </p:embeddedFont>
    <p:embeddedFont>
      <p:font typeface="Offside" panose="02000503040000020004" pitchFamily="2" charset="0"/>
      <p:regular r:id="rId34"/>
    </p:embeddedFont>
    <p:embeddedFont>
      <p:font typeface="Orbitron" panose="02000000000000000000" pitchFamily="2" charset="0"/>
      <p:bold r:id="rId35"/>
    </p:embeddedFont>
    <p:embeddedFont>
      <p:font typeface="Rajdhani" panose="020B0604020202020204" charset="0"/>
      <p:regular r:id="rId36"/>
      <p:bold r:id="rId37"/>
    </p:embeddedFont>
    <p:embeddedFont>
      <p:font typeface="Tw Cen MT" panose="020B0602020104020603"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515355-2288-43F3-B281-57BF9A757065}">
  <a:tblStyle styleId="{83515355-2288-43F3-B281-57BF9A7570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font" Target="fonts/font2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5"/>
        <p:cNvGrpSpPr/>
        <p:nvPr/>
      </p:nvGrpSpPr>
      <p:grpSpPr>
        <a:xfrm>
          <a:off x="0" y="0"/>
          <a:ext cx="0" cy="0"/>
          <a:chOff x="0" y="0"/>
          <a:chExt cx="0" cy="0"/>
        </a:xfrm>
      </p:grpSpPr>
      <p:sp>
        <p:nvSpPr>
          <p:cNvPr id="1716" name="Google Shape;1716;g65abef0139_0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7" name="Google Shape;1717;g65abef0139_0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23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410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8" name="Google Shape;18;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Anton"/>
              <a:buNone/>
              <a:defRPr sz="1800">
                <a:latin typeface="Anton"/>
                <a:ea typeface="Anton"/>
                <a:cs typeface="Anton"/>
                <a:sym typeface="Anton"/>
              </a:defRPr>
            </a:lvl1pPr>
            <a:lvl2pPr lvl="1" algn="ctr" rtl="0">
              <a:lnSpc>
                <a:spcPct val="100000"/>
              </a:lnSpc>
              <a:spcBef>
                <a:spcPts val="0"/>
              </a:spcBef>
              <a:spcAft>
                <a:spcPts val="0"/>
              </a:spcAft>
              <a:buSzPts val="1400"/>
              <a:buFont typeface="Anton"/>
              <a:buNone/>
              <a:defRPr sz="1400" b="1">
                <a:latin typeface="Anton"/>
                <a:ea typeface="Anton"/>
                <a:cs typeface="Anton"/>
                <a:sym typeface="Anton"/>
              </a:defRPr>
            </a:lvl2pPr>
            <a:lvl3pPr lvl="2" algn="ctr" rtl="0">
              <a:lnSpc>
                <a:spcPct val="100000"/>
              </a:lnSpc>
              <a:spcBef>
                <a:spcPts val="0"/>
              </a:spcBef>
              <a:spcAft>
                <a:spcPts val="0"/>
              </a:spcAft>
              <a:buSzPts val="1400"/>
              <a:buFont typeface="Anton"/>
              <a:buNone/>
              <a:defRPr sz="1400" b="1">
                <a:latin typeface="Anton"/>
                <a:ea typeface="Anton"/>
                <a:cs typeface="Anton"/>
                <a:sym typeface="Anton"/>
              </a:defRPr>
            </a:lvl3pPr>
            <a:lvl4pPr lvl="3" algn="ctr" rtl="0">
              <a:lnSpc>
                <a:spcPct val="100000"/>
              </a:lnSpc>
              <a:spcBef>
                <a:spcPts val="0"/>
              </a:spcBef>
              <a:spcAft>
                <a:spcPts val="0"/>
              </a:spcAft>
              <a:buSzPts val="1400"/>
              <a:buFont typeface="Anton"/>
              <a:buNone/>
              <a:defRPr sz="1400" b="1">
                <a:latin typeface="Anton"/>
                <a:ea typeface="Anton"/>
                <a:cs typeface="Anton"/>
                <a:sym typeface="Anton"/>
              </a:defRPr>
            </a:lvl4pPr>
            <a:lvl5pPr lvl="4" algn="ctr" rtl="0">
              <a:lnSpc>
                <a:spcPct val="100000"/>
              </a:lnSpc>
              <a:spcBef>
                <a:spcPts val="0"/>
              </a:spcBef>
              <a:spcAft>
                <a:spcPts val="0"/>
              </a:spcAft>
              <a:buSzPts val="1400"/>
              <a:buFont typeface="Anton"/>
              <a:buNone/>
              <a:defRPr sz="1400" b="1">
                <a:latin typeface="Anton"/>
                <a:ea typeface="Anton"/>
                <a:cs typeface="Anton"/>
                <a:sym typeface="Anton"/>
              </a:defRPr>
            </a:lvl5pPr>
            <a:lvl6pPr lvl="5" algn="ctr" rtl="0">
              <a:lnSpc>
                <a:spcPct val="100000"/>
              </a:lnSpc>
              <a:spcBef>
                <a:spcPts val="0"/>
              </a:spcBef>
              <a:spcAft>
                <a:spcPts val="0"/>
              </a:spcAft>
              <a:buSzPts val="1400"/>
              <a:buFont typeface="Anton"/>
              <a:buNone/>
              <a:defRPr sz="1400" b="1">
                <a:latin typeface="Anton"/>
                <a:ea typeface="Anton"/>
                <a:cs typeface="Anton"/>
                <a:sym typeface="Anton"/>
              </a:defRPr>
            </a:lvl6pPr>
            <a:lvl7pPr lvl="6" algn="ctr" rtl="0">
              <a:lnSpc>
                <a:spcPct val="100000"/>
              </a:lnSpc>
              <a:spcBef>
                <a:spcPts val="0"/>
              </a:spcBef>
              <a:spcAft>
                <a:spcPts val="0"/>
              </a:spcAft>
              <a:buSzPts val="1400"/>
              <a:buFont typeface="Anton"/>
              <a:buNone/>
              <a:defRPr sz="1400" b="1">
                <a:latin typeface="Anton"/>
                <a:ea typeface="Anton"/>
                <a:cs typeface="Anton"/>
                <a:sym typeface="Anton"/>
              </a:defRPr>
            </a:lvl7pPr>
            <a:lvl8pPr lvl="7" algn="ctr" rtl="0">
              <a:lnSpc>
                <a:spcPct val="100000"/>
              </a:lnSpc>
              <a:spcBef>
                <a:spcPts val="0"/>
              </a:spcBef>
              <a:spcAft>
                <a:spcPts val="0"/>
              </a:spcAft>
              <a:buSzPts val="1400"/>
              <a:buFont typeface="Anton"/>
              <a:buNone/>
              <a:defRPr sz="1400" b="1">
                <a:latin typeface="Anton"/>
                <a:ea typeface="Anton"/>
                <a:cs typeface="Anton"/>
                <a:sym typeface="Anton"/>
              </a:defRPr>
            </a:lvl8pPr>
            <a:lvl9pPr lvl="8" algn="ctr" rtl="0">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0" name="Google Shape;20;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Josefin Slab"/>
              <a:buNone/>
              <a:defRPr sz="1400"/>
            </a:lvl1pPr>
            <a:lvl2pPr lvl="1"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rtl="0">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1" name="Google Shape;21;p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solidFill>
                  <a:srgbClr val="F3F3F3"/>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solidFill>
                  <a:srgbClr val="F3F3F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solidFill>
                  <a:srgbClr val="F3F3F3"/>
                </a:solidFill>
              </a:defRPr>
            </a:lvl1pPr>
            <a:lvl2pPr lvl="1" rtl="0">
              <a:lnSpc>
                <a:spcPct val="100000"/>
              </a:lnSpc>
              <a:spcBef>
                <a:spcPts val="1600"/>
              </a:spcBef>
              <a:spcAft>
                <a:spcPts val="0"/>
              </a:spcAft>
              <a:buNone/>
              <a:defRPr sz="1400">
                <a:solidFill>
                  <a:srgbClr val="F3F3F3"/>
                </a:solidFill>
              </a:defRPr>
            </a:lvl2pPr>
            <a:lvl3pPr lvl="2" rtl="0">
              <a:lnSpc>
                <a:spcPct val="100000"/>
              </a:lnSpc>
              <a:spcBef>
                <a:spcPts val="1600"/>
              </a:spcBef>
              <a:spcAft>
                <a:spcPts val="0"/>
              </a:spcAft>
              <a:buNone/>
              <a:defRPr sz="1400">
                <a:solidFill>
                  <a:srgbClr val="F3F3F3"/>
                </a:solidFill>
              </a:defRPr>
            </a:lvl3pPr>
            <a:lvl4pPr lvl="3" rtl="0">
              <a:lnSpc>
                <a:spcPct val="100000"/>
              </a:lnSpc>
              <a:spcBef>
                <a:spcPts val="1600"/>
              </a:spcBef>
              <a:spcAft>
                <a:spcPts val="0"/>
              </a:spcAft>
              <a:buNone/>
              <a:defRPr sz="1400">
                <a:solidFill>
                  <a:srgbClr val="F3F3F3"/>
                </a:solidFill>
              </a:defRPr>
            </a:lvl4pPr>
            <a:lvl5pPr lvl="4" rtl="0">
              <a:lnSpc>
                <a:spcPct val="100000"/>
              </a:lnSpc>
              <a:spcBef>
                <a:spcPts val="1600"/>
              </a:spcBef>
              <a:spcAft>
                <a:spcPts val="0"/>
              </a:spcAft>
              <a:buNone/>
              <a:defRPr sz="1400">
                <a:solidFill>
                  <a:srgbClr val="F3F3F3"/>
                </a:solidFill>
              </a:defRPr>
            </a:lvl5pPr>
            <a:lvl6pPr lvl="5" rtl="0">
              <a:lnSpc>
                <a:spcPct val="100000"/>
              </a:lnSpc>
              <a:spcBef>
                <a:spcPts val="1600"/>
              </a:spcBef>
              <a:spcAft>
                <a:spcPts val="0"/>
              </a:spcAft>
              <a:buNone/>
              <a:defRPr sz="1400">
                <a:solidFill>
                  <a:srgbClr val="F3F3F3"/>
                </a:solidFill>
              </a:defRPr>
            </a:lvl6pPr>
            <a:lvl7pPr lvl="6" rtl="0">
              <a:lnSpc>
                <a:spcPct val="100000"/>
              </a:lnSpc>
              <a:spcBef>
                <a:spcPts val="1600"/>
              </a:spcBef>
              <a:spcAft>
                <a:spcPts val="0"/>
              </a:spcAft>
              <a:buNone/>
              <a:defRPr sz="1400">
                <a:solidFill>
                  <a:srgbClr val="F3F3F3"/>
                </a:solidFill>
              </a:defRPr>
            </a:lvl7pPr>
            <a:lvl8pPr lvl="7" rtl="0">
              <a:lnSpc>
                <a:spcPct val="100000"/>
              </a:lnSpc>
              <a:spcBef>
                <a:spcPts val="1600"/>
              </a:spcBef>
              <a:spcAft>
                <a:spcPts val="0"/>
              </a:spcAft>
              <a:buNone/>
              <a:defRPr sz="1400">
                <a:solidFill>
                  <a:srgbClr val="F3F3F3"/>
                </a:solidFill>
              </a:defRPr>
            </a:lvl8pPr>
            <a:lvl9pPr lvl="8" rtl="0">
              <a:lnSpc>
                <a:spcPct val="100000"/>
              </a:lnSpc>
              <a:spcBef>
                <a:spcPts val="1600"/>
              </a:spcBef>
              <a:spcAft>
                <a:spcPts val="1600"/>
              </a:spcAft>
              <a:buNone/>
              <a:defRPr sz="1400">
                <a:solidFill>
                  <a:srgbClr val="F3F3F3"/>
                </a:solidFill>
              </a:defRPr>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solidFill>
                  <a:srgbClr val="F3F3F3"/>
                </a:solidFill>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rgbClr val="F3F3F3"/>
                </a:solidFill>
              </a:defRPr>
            </a:lvl1pPr>
            <a:lvl2pPr lvl="1" rtl="0">
              <a:spcBef>
                <a:spcPts val="1600"/>
              </a:spcBef>
              <a:spcAft>
                <a:spcPts val="0"/>
              </a:spcAft>
              <a:buNone/>
              <a:defRPr sz="1400">
                <a:solidFill>
                  <a:srgbClr val="F3F3F3"/>
                </a:solidFill>
              </a:defRPr>
            </a:lvl2pPr>
            <a:lvl3pPr lvl="2" rtl="0">
              <a:spcBef>
                <a:spcPts val="1600"/>
              </a:spcBef>
              <a:spcAft>
                <a:spcPts val="0"/>
              </a:spcAft>
              <a:buNone/>
              <a:defRPr sz="1400">
                <a:solidFill>
                  <a:srgbClr val="F3F3F3"/>
                </a:solidFill>
              </a:defRPr>
            </a:lvl3pPr>
            <a:lvl4pPr lvl="3" rtl="0">
              <a:spcBef>
                <a:spcPts val="1600"/>
              </a:spcBef>
              <a:spcAft>
                <a:spcPts val="0"/>
              </a:spcAft>
              <a:buNone/>
              <a:defRPr sz="1400">
                <a:solidFill>
                  <a:srgbClr val="F3F3F3"/>
                </a:solidFill>
              </a:defRPr>
            </a:lvl4pPr>
            <a:lvl5pPr lvl="4" rtl="0">
              <a:spcBef>
                <a:spcPts val="1600"/>
              </a:spcBef>
              <a:spcAft>
                <a:spcPts val="0"/>
              </a:spcAft>
              <a:buNone/>
              <a:defRPr sz="1400">
                <a:solidFill>
                  <a:srgbClr val="F3F3F3"/>
                </a:solidFill>
              </a:defRPr>
            </a:lvl5pPr>
            <a:lvl6pPr lvl="5" rtl="0">
              <a:spcBef>
                <a:spcPts val="1600"/>
              </a:spcBef>
              <a:spcAft>
                <a:spcPts val="0"/>
              </a:spcAft>
              <a:buNone/>
              <a:defRPr sz="1400">
                <a:solidFill>
                  <a:srgbClr val="F3F3F3"/>
                </a:solidFill>
              </a:defRPr>
            </a:lvl6pPr>
            <a:lvl7pPr lvl="6" rtl="0">
              <a:spcBef>
                <a:spcPts val="1600"/>
              </a:spcBef>
              <a:spcAft>
                <a:spcPts val="0"/>
              </a:spcAft>
              <a:buNone/>
              <a:defRPr sz="1400">
                <a:solidFill>
                  <a:srgbClr val="F3F3F3"/>
                </a:solidFill>
              </a:defRPr>
            </a:lvl7pPr>
            <a:lvl8pPr lvl="7" rtl="0">
              <a:spcBef>
                <a:spcPts val="1600"/>
              </a:spcBef>
              <a:spcAft>
                <a:spcPts val="0"/>
              </a:spcAft>
              <a:buNone/>
              <a:defRPr sz="1400">
                <a:solidFill>
                  <a:srgbClr val="F3F3F3"/>
                </a:solidFill>
              </a:defRPr>
            </a:lvl8pPr>
            <a:lvl9pPr lvl="8" rtl="0">
              <a:spcBef>
                <a:spcPts val="1600"/>
              </a:spcBef>
              <a:spcAft>
                <a:spcPts val="1600"/>
              </a:spcAft>
              <a:buNone/>
              <a:defRPr sz="1400">
                <a:solidFill>
                  <a:srgbClr val="F3F3F3"/>
                </a:solidFill>
              </a:defRPr>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solidFill>
                  <a:srgbClr val="F3F3F3"/>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7" r:id="rId6"/>
    <p:sldLayoutId id="2147483659" r:id="rId7"/>
    <p:sldLayoutId id="2147483660" r:id="rId8"/>
    <p:sldLayoutId id="2147483666" r:id="rId9"/>
    <p:sldLayoutId id="2147483667" r:id="rId10"/>
  </p:sldLayoutIdLst>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3.jpg"/><Relationship Id="rId7" Type="http://schemas.microsoft.com/office/2007/relationships/hdphoto" Target="../media/hdphoto4.wdp"/><Relationship Id="rId12" Type="http://schemas.microsoft.com/office/2007/relationships/hdphoto" Target="../media/hdphoto6.wdp"/><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hyperlink" Target="http://www.instagram.com/mini.assistant" TargetMode="External"/><Relationship Id="rId10" Type="http://schemas.openxmlformats.org/officeDocument/2006/relationships/image" Target="../media/image12.png"/><Relationship Id="rId4" Type="http://schemas.openxmlformats.org/officeDocument/2006/relationships/hyperlink" Target="https://github.com/myAssistant-Mini/Source.git" TargetMode="External"/><Relationship Id="rId9"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jp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4916316" y="2859077"/>
            <a:ext cx="4029210" cy="201517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600" dirty="0">
                <a:latin typeface="Orbitron" panose="02000000000000000000" pitchFamily="2" charset="0"/>
                <a:ea typeface="Rajdhani"/>
                <a:cs typeface="Rajdhani"/>
                <a:sym typeface="Rajdhani"/>
              </a:rPr>
              <a:t>MINI SEARCH ENGINE</a:t>
            </a:r>
            <a:endParaRPr sz="3600" dirty="0">
              <a:latin typeface="Orbitron" panose="02000000000000000000" pitchFamily="2" charset="0"/>
              <a:ea typeface="Rajdhani"/>
              <a:cs typeface="Rajdhani"/>
              <a:sym typeface="Rajdhani"/>
            </a:endParaRPr>
          </a:p>
        </p:txBody>
      </p:sp>
      <p:sp>
        <p:nvSpPr>
          <p:cNvPr id="103" name="Google Shape;103;p24"/>
          <p:cNvSpPr txBox="1">
            <a:spLocks noGrp="1"/>
          </p:cNvSpPr>
          <p:nvPr>
            <p:ph type="subTitle" idx="1"/>
          </p:nvPr>
        </p:nvSpPr>
        <p:spPr>
          <a:xfrm>
            <a:off x="1784318" y="4202358"/>
            <a:ext cx="33849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ffside" panose="02000503040000020004" pitchFamily="2" charset="0"/>
                <a:ea typeface="Fira Sans Condensed Light"/>
                <a:cs typeface="Fira Sans Condensed Light"/>
                <a:sym typeface="Fira Sans Condensed Light"/>
              </a:rPr>
              <a:t>INTELLIGENT SEARCH ENGINE</a:t>
            </a:r>
          </a:p>
          <a:p>
            <a:pPr marL="0" lvl="0" indent="0" algn="l" rtl="0">
              <a:spcBef>
                <a:spcPts val="0"/>
              </a:spcBef>
              <a:spcAft>
                <a:spcPts val="0"/>
              </a:spcAft>
              <a:buNone/>
            </a:pPr>
            <a:r>
              <a:rPr lang="en-US" dirty="0">
                <a:latin typeface="Offside" panose="02000503040000020004" pitchFamily="2" charset="0"/>
                <a:ea typeface="Fira Sans Condensed Light"/>
                <a:cs typeface="Fira Sans Condensed Light"/>
                <a:sym typeface="Fira Sans Condensed Light"/>
              </a:rPr>
              <a:t>SMART VOICE ASSISTANT </a:t>
            </a:r>
            <a:endParaRPr dirty="0">
              <a:latin typeface="Offside" panose="02000503040000020004" pitchFamily="2" charset="0"/>
              <a:ea typeface="Fira Sans Condensed Light"/>
              <a:cs typeface="Fira Sans Condensed Light"/>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5365533" y="49619"/>
            <a:ext cx="3686684" cy="3965972"/>
          </a:xfrm>
          <a:prstGeom prst="rect">
            <a:avLst/>
          </a:prstGeom>
          <a:noFill/>
          <a:ln>
            <a:noFill/>
          </a:ln>
        </p:spPr>
      </p:pic>
      <p:sp>
        <p:nvSpPr>
          <p:cNvPr id="5" name="Google Shape;102;p24">
            <a:extLst>
              <a:ext uri="{FF2B5EF4-FFF2-40B4-BE49-F238E27FC236}">
                <a16:creationId xmlns:a16="http://schemas.microsoft.com/office/drawing/2014/main" id="{53D2FFC6-10A5-4E29-9109-2BD97DF45321}"/>
              </a:ext>
            </a:extLst>
          </p:cNvPr>
          <p:cNvSpPr txBox="1">
            <a:spLocks/>
          </p:cNvSpPr>
          <p:nvPr/>
        </p:nvSpPr>
        <p:spPr>
          <a:xfrm>
            <a:off x="198474" y="723942"/>
            <a:ext cx="5273749" cy="314272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r>
              <a:rPr lang="en-US" sz="2400" dirty="0">
                <a:solidFill>
                  <a:schemeClr val="accent6">
                    <a:lumMod val="40000"/>
                    <a:lumOff val="60000"/>
                  </a:schemeClr>
                </a:solidFill>
                <a:latin typeface="Rajdhani"/>
                <a:ea typeface="Rajdhani"/>
                <a:cs typeface="Rajdhani"/>
                <a:sym typeface="Rajdhani"/>
              </a:rPr>
              <a:t>PYTHON MINI PROJECT</a:t>
            </a:r>
          </a:p>
          <a:p>
            <a:r>
              <a:rPr lang="en-US" sz="2400" dirty="0">
                <a:solidFill>
                  <a:schemeClr val="accent6">
                    <a:lumMod val="40000"/>
                    <a:lumOff val="60000"/>
                  </a:schemeClr>
                </a:solidFill>
                <a:latin typeface="Rajdhani"/>
                <a:ea typeface="Rajdhani"/>
                <a:cs typeface="Rajdhani"/>
                <a:sym typeface="Rajdhani"/>
              </a:rPr>
              <a:t>PROJECT PRESENTATION</a:t>
            </a:r>
          </a:p>
          <a:p>
            <a:endParaRPr lang="en-US" sz="2400" dirty="0">
              <a:latin typeface="Rajdhani"/>
              <a:ea typeface="Rajdhani"/>
              <a:cs typeface="Rajdhani"/>
              <a:sym typeface="Rajdhani"/>
            </a:endParaRPr>
          </a:p>
          <a:p>
            <a:r>
              <a:rPr lang="en-US" sz="2000" dirty="0">
                <a:solidFill>
                  <a:schemeClr val="tx2"/>
                </a:solidFill>
                <a:latin typeface="Rajdhani"/>
                <a:ea typeface="Rajdhani"/>
                <a:cs typeface="Rajdhani"/>
                <a:sym typeface="Rajdhani"/>
              </a:rPr>
              <a:t>SE A</a:t>
            </a:r>
          </a:p>
          <a:p>
            <a:r>
              <a:rPr lang="en-US" sz="1800" dirty="0">
                <a:solidFill>
                  <a:schemeClr val="accent1">
                    <a:lumMod val="25000"/>
                    <a:lumOff val="75000"/>
                  </a:schemeClr>
                </a:solidFill>
                <a:latin typeface="Tw Cen MT" panose="020B0602020104020603" pitchFamily="34" charset="0"/>
                <a:ea typeface="Rajdhani"/>
                <a:cs typeface="Rajdhani"/>
                <a:sym typeface="Rajdhani"/>
              </a:rPr>
              <a:t>04 | ATHARVA BHAGAT</a:t>
            </a:r>
          </a:p>
          <a:p>
            <a:r>
              <a:rPr lang="en-US" sz="1800" dirty="0">
                <a:solidFill>
                  <a:schemeClr val="accent1">
                    <a:lumMod val="25000"/>
                    <a:lumOff val="75000"/>
                  </a:schemeClr>
                </a:solidFill>
                <a:latin typeface="Tw Cen MT" panose="020B0602020104020603" pitchFamily="34" charset="0"/>
                <a:ea typeface="Rajdhani"/>
                <a:cs typeface="Rajdhani"/>
                <a:sym typeface="Rajdhani"/>
              </a:rPr>
              <a:t>17 | YOGESH GHATE</a:t>
            </a:r>
          </a:p>
          <a:p>
            <a:r>
              <a:rPr lang="en-US" sz="1800" dirty="0">
                <a:solidFill>
                  <a:schemeClr val="accent1">
                    <a:lumMod val="25000"/>
                    <a:lumOff val="75000"/>
                  </a:schemeClr>
                </a:solidFill>
                <a:latin typeface="Tw Cen MT" panose="020B0602020104020603" pitchFamily="34" charset="0"/>
                <a:ea typeface="Rajdhani"/>
                <a:cs typeface="Rajdhani"/>
                <a:sym typeface="Rajdhani"/>
              </a:rPr>
              <a:t>31 | BHAVESH MHADSE</a:t>
            </a:r>
          </a:p>
          <a:p>
            <a:r>
              <a:rPr lang="en-US" sz="1800" dirty="0">
                <a:solidFill>
                  <a:schemeClr val="accent1">
                    <a:lumMod val="25000"/>
                    <a:lumOff val="75000"/>
                  </a:schemeClr>
                </a:solidFill>
                <a:latin typeface="Tw Cen MT" panose="020B0602020104020603" pitchFamily="34" charset="0"/>
                <a:ea typeface="Rajdhani"/>
                <a:cs typeface="Rajdhani"/>
                <a:sym typeface="Rajdhani"/>
              </a:rPr>
              <a:t>49 | RAHUL PRAJAPATI</a:t>
            </a:r>
          </a:p>
          <a:p>
            <a:endParaRPr lang="en-IN" sz="1800" dirty="0">
              <a:latin typeface="Rajdhani"/>
              <a:ea typeface="Rajdhani"/>
              <a:cs typeface="Rajdhani"/>
              <a:sym typeface="Rajdhani"/>
            </a:endParaRPr>
          </a:p>
          <a:p>
            <a:r>
              <a:rPr lang="en-IN" sz="1800" dirty="0">
                <a:latin typeface="Rajdhani"/>
                <a:ea typeface="Rajdhani"/>
                <a:cs typeface="Rajdhani"/>
                <a:sym typeface="Rajdhani"/>
              </a:rPr>
              <a:t>DEPT. OF INFORMATION TECHNOLOGY</a:t>
            </a:r>
          </a:p>
          <a:p>
            <a:r>
              <a:rPr lang="en-IN" sz="1800" dirty="0">
                <a:latin typeface="Rajdhani"/>
                <a:ea typeface="Rajdhani"/>
                <a:cs typeface="Rajdhani"/>
                <a:sym typeface="Rajdhani"/>
              </a:rPr>
              <a:t>DATTA MEGHE COLLEGE OF ENGINEERING, AIROLI</a:t>
            </a:r>
          </a:p>
        </p:txBody>
      </p:sp>
      <p:pic>
        <p:nvPicPr>
          <p:cNvPr id="3" name="Picture 2">
            <a:extLst>
              <a:ext uri="{FF2B5EF4-FFF2-40B4-BE49-F238E27FC236}">
                <a16:creationId xmlns:a16="http://schemas.microsoft.com/office/drawing/2014/main" id="{403E9444-E144-4221-A804-5EEC10479DC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238164" y="4067494"/>
            <a:ext cx="1546154" cy="704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609325" y="5112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CONNECT WITH US</a:t>
            </a:r>
            <a:endParaRPr dirty="0"/>
          </a:p>
        </p:txBody>
      </p:sp>
      <p:sp>
        <p:nvSpPr>
          <p:cNvPr id="1603" name="Google Shape;1603;p42"/>
          <p:cNvSpPr txBox="1"/>
          <p:nvPr/>
        </p:nvSpPr>
        <p:spPr>
          <a:xfrm>
            <a:off x="1556092" y="1759171"/>
            <a:ext cx="2601303" cy="633300"/>
          </a:xfrm>
          <a:prstGeom prst="rect">
            <a:avLst/>
          </a:prstGeom>
          <a:noFill/>
          <a:ln>
            <a:noFill/>
          </a:ln>
        </p:spPr>
        <p:txBody>
          <a:bodyPr spcFirstLastPara="1" wrap="square" lIns="91425" tIns="182875" rIns="91425" bIns="0" anchor="t" anchorCtr="0">
            <a:noAutofit/>
          </a:bodyPr>
          <a:lstStyle/>
          <a:p>
            <a:pPr algn="just">
              <a:lnSpc>
                <a:spcPct val="115000"/>
              </a:lnSpc>
              <a:spcAft>
                <a:spcPts val="500"/>
              </a:spcAft>
            </a:pPr>
            <a:r>
              <a:rPr lang="en-US" u="sng" dirty="0">
                <a:solidFill>
                  <a:srgbClr val="0000FF"/>
                </a:solidFill>
                <a:effectLst/>
                <a:latin typeface="Fira Sans Condensed Light" panose="020B0604020202020204" charset="0"/>
                <a:ea typeface="Roboto Condensed Light"/>
                <a:cs typeface="Roboto Condensed Light"/>
                <a:hlinkClick r:id="rId4"/>
              </a:rPr>
              <a:t>https://github.com/myAssistant-Mini/Source.git</a:t>
            </a:r>
            <a:endParaRPr lang="en-IN" dirty="0">
              <a:effectLst/>
              <a:latin typeface="Fira Sans Condensed Light" panose="020B0604020202020204" charset="0"/>
              <a:ea typeface="SimSun" panose="02010600030101010101" pitchFamily="2" charset="-122"/>
              <a:cs typeface="SimSun" panose="02010600030101010101" pitchFamily="2" charset="-122"/>
            </a:endParaRPr>
          </a:p>
        </p:txBody>
      </p:sp>
      <p:sp>
        <p:nvSpPr>
          <p:cNvPr id="1604" name="Google Shape;1604;p42"/>
          <p:cNvSpPr txBox="1"/>
          <p:nvPr/>
        </p:nvSpPr>
        <p:spPr>
          <a:xfrm>
            <a:off x="1568179" y="3305650"/>
            <a:ext cx="2056135"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 dirty="0">
                <a:solidFill>
                  <a:srgbClr val="F3F3F3"/>
                </a:solidFill>
                <a:latin typeface="Fira Sans Condensed Light"/>
                <a:ea typeface="Fira Sans Condensed Light"/>
                <a:cs typeface="Fira Sans Condensed Light"/>
                <a:sym typeface="Fira Sans Condensed Light"/>
              </a:rPr>
              <a:t>YOUTUBE LINK</a:t>
            </a:r>
            <a:endParaRPr dirty="0">
              <a:solidFill>
                <a:srgbClr val="F3F3F3"/>
              </a:solidFill>
              <a:latin typeface="Fira Sans Condensed Light"/>
              <a:ea typeface="Fira Sans Condensed Light"/>
              <a:cs typeface="Fira Sans Condensed Light"/>
              <a:sym typeface="Fira Sans Condensed Light"/>
            </a:endParaRPr>
          </a:p>
        </p:txBody>
      </p:sp>
      <p:grpSp>
        <p:nvGrpSpPr>
          <p:cNvPr id="1627" name="Google Shape;1627;p42"/>
          <p:cNvGrpSpPr/>
          <p:nvPr/>
        </p:nvGrpSpPr>
        <p:grpSpPr>
          <a:xfrm>
            <a:off x="260041" y="1317822"/>
            <a:ext cx="1359588" cy="1359588"/>
            <a:chOff x="885403" y="1571142"/>
            <a:chExt cx="2598600" cy="2598600"/>
          </a:xfrm>
        </p:grpSpPr>
        <p:sp>
          <p:nvSpPr>
            <p:cNvPr id="1628" name="Google Shape;1628;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2"/>
          <p:cNvGrpSpPr/>
          <p:nvPr/>
        </p:nvGrpSpPr>
        <p:grpSpPr>
          <a:xfrm rot="9050597">
            <a:off x="4706381" y="1294386"/>
            <a:ext cx="1359571" cy="1359571"/>
            <a:chOff x="885403" y="1571142"/>
            <a:chExt cx="2598600" cy="2598600"/>
          </a:xfrm>
        </p:grpSpPr>
        <p:sp>
          <p:nvSpPr>
            <p:cNvPr id="1654"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42"/>
          <p:cNvGrpSpPr/>
          <p:nvPr/>
        </p:nvGrpSpPr>
        <p:grpSpPr>
          <a:xfrm rot="17178061">
            <a:off x="305652" y="2782035"/>
            <a:ext cx="1359428" cy="1359428"/>
            <a:chOff x="885403" y="1571142"/>
            <a:chExt cx="2598600" cy="2598600"/>
          </a:xfrm>
        </p:grpSpPr>
        <p:sp>
          <p:nvSpPr>
            <p:cNvPr id="1680" name="Google Shape;1680;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42"/>
          <p:cNvGrpSpPr/>
          <p:nvPr/>
        </p:nvGrpSpPr>
        <p:grpSpPr>
          <a:xfrm rot="-5079530">
            <a:off x="4748194" y="2849122"/>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42"/>
          <p:cNvSpPr txBox="1"/>
          <p:nvPr/>
        </p:nvSpPr>
        <p:spPr>
          <a:xfrm>
            <a:off x="6238524" y="1790024"/>
            <a:ext cx="2685736"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N" dirty="0">
                <a:solidFill>
                  <a:srgbClr val="F3F3F3"/>
                </a:solidFill>
                <a:latin typeface="Fira Sans Condensed Light"/>
                <a:ea typeface="Fira Sans Condensed Light"/>
                <a:cs typeface="Fira Sans Condensed Light"/>
                <a:sym typeface="Fira Sans Condensed Light"/>
              </a:rPr>
              <a:t>intelligent.mini.search@gmail.com</a:t>
            </a:r>
            <a:endParaRPr dirty="0">
              <a:solidFill>
                <a:srgbClr val="F3F3F3"/>
              </a:solidFill>
              <a:latin typeface="Fira Sans Condensed Light"/>
              <a:ea typeface="Fira Sans Condensed Light"/>
              <a:cs typeface="Fira Sans Condensed Light"/>
              <a:sym typeface="Fira Sans Condensed Light"/>
            </a:endParaRPr>
          </a:p>
        </p:txBody>
      </p:sp>
      <p:sp>
        <p:nvSpPr>
          <p:cNvPr id="1710" name="Google Shape;1710;p42"/>
          <p:cNvSpPr txBox="1"/>
          <p:nvPr/>
        </p:nvSpPr>
        <p:spPr>
          <a:xfrm>
            <a:off x="6238525" y="3320800"/>
            <a:ext cx="2074800" cy="633300"/>
          </a:xfrm>
          <a:prstGeom prst="rect">
            <a:avLst/>
          </a:prstGeom>
          <a:noFill/>
          <a:ln>
            <a:noFill/>
          </a:ln>
        </p:spPr>
        <p:txBody>
          <a:bodyPr spcFirstLastPara="1" wrap="square" lIns="91425" tIns="182875" rIns="91425" bIns="0" anchor="t" anchorCtr="0">
            <a:noAutofit/>
          </a:bodyPr>
          <a:lstStyle/>
          <a:p>
            <a:pPr marL="0" lvl="0" indent="0" algn="l" rtl="0">
              <a:spcBef>
                <a:spcPts val="0"/>
              </a:spcBef>
              <a:spcAft>
                <a:spcPts val="1600"/>
              </a:spcAft>
              <a:buNone/>
            </a:pPr>
            <a:r>
              <a:rPr lang="en-IN" dirty="0">
                <a:solidFill>
                  <a:srgbClr val="F3F3F3"/>
                </a:solidFill>
                <a:latin typeface="Fira Sans Condensed Light"/>
                <a:ea typeface="Fira Sans Condensed Light"/>
                <a:cs typeface="Fira Sans Condensed Light"/>
                <a:sym typeface="Fira Sans Condensed Light"/>
                <a:hlinkClick r:id="rId5"/>
              </a:rPr>
              <a:t>www.instagram.com/mini.assistant</a:t>
            </a:r>
            <a:endParaRPr dirty="0">
              <a:solidFill>
                <a:srgbClr val="F3F3F3"/>
              </a:solidFill>
              <a:latin typeface="Fira Sans Condensed Light"/>
              <a:ea typeface="Fira Sans Condensed Light"/>
              <a:cs typeface="Fira Sans Condensed Light"/>
              <a:sym typeface="Fira Sans Condensed Light"/>
            </a:endParaRPr>
          </a:p>
        </p:txBody>
      </p:sp>
      <p:sp>
        <p:nvSpPr>
          <p:cNvPr id="1711" name="Google Shape;1711;p42"/>
          <p:cNvSpPr txBox="1"/>
          <p:nvPr/>
        </p:nvSpPr>
        <p:spPr>
          <a:xfrm>
            <a:off x="1586047" y="1535444"/>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GITHUB</a:t>
            </a:r>
            <a:endParaRPr sz="1800" b="1" dirty="0">
              <a:solidFill>
                <a:srgbClr val="F3F3F3"/>
              </a:solidFill>
              <a:latin typeface="Rajdhani"/>
              <a:ea typeface="Rajdhani"/>
              <a:cs typeface="Rajdhani"/>
              <a:sym typeface="Rajdhani"/>
            </a:endParaRPr>
          </a:p>
        </p:txBody>
      </p:sp>
      <p:sp>
        <p:nvSpPr>
          <p:cNvPr id="1712" name="Google Shape;1712;p42"/>
          <p:cNvSpPr txBox="1"/>
          <p:nvPr/>
        </p:nvSpPr>
        <p:spPr>
          <a:xfrm>
            <a:off x="1550506" y="3082672"/>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YOUTUBE</a:t>
            </a:r>
            <a:endParaRPr sz="1800" b="1" dirty="0">
              <a:solidFill>
                <a:srgbClr val="F3F3F3"/>
              </a:solidFill>
              <a:latin typeface="Rajdhani"/>
              <a:ea typeface="Rajdhani"/>
              <a:cs typeface="Rajdhani"/>
              <a:sym typeface="Rajdhani"/>
            </a:endParaRPr>
          </a:p>
        </p:txBody>
      </p:sp>
      <p:sp>
        <p:nvSpPr>
          <p:cNvPr id="1713" name="Google Shape;1713;p42"/>
          <p:cNvSpPr txBox="1"/>
          <p:nvPr/>
        </p:nvSpPr>
        <p:spPr>
          <a:xfrm>
            <a:off x="6238525" y="1565500"/>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 sz="1800" b="1" dirty="0">
                <a:solidFill>
                  <a:srgbClr val="F3F3F3"/>
                </a:solidFill>
                <a:latin typeface="Rajdhani"/>
                <a:ea typeface="Rajdhani"/>
                <a:cs typeface="Rajdhani"/>
                <a:sym typeface="Rajdhani"/>
              </a:rPr>
              <a:t>GMAIL</a:t>
            </a:r>
            <a:endParaRPr sz="1800" b="1" dirty="0">
              <a:solidFill>
                <a:srgbClr val="F3F3F3"/>
              </a:solidFill>
              <a:latin typeface="Rajdhani"/>
              <a:ea typeface="Rajdhani"/>
              <a:cs typeface="Rajdhani"/>
              <a:sym typeface="Rajdhani"/>
            </a:endParaRPr>
          </a:p>
        </p:txBody>
      </p:sp>
      <p:sp>
        <p:nvSpPr>
          <p:cNvPr id="1714" name="Google Shape;1714;p42"/>
          <p:cNvSpPr txBox="1"/>
          <p:nvPr/>
        </p:nvSpPr>
        <p:spPr>
          <a:xfrm>
            <a:off x="6238525" y="3096275"/>
            <a:ext cx="2074800" cy="349200"/>
          </a:xfrm>
          <a:prstGeom prst="rect">
            <a:avLst/>
          </a:prstGeom>
          <a:noFill/>
          <a:ln>
            <a:noFill/>
          </a:ln>
        </p:spPr>
        <p:txBody>
          <a:bodyPr spcFirstLastPara="1" wrap="square" lIns="91425" tIns="54850" rIns="91425" bIns="0" anchor="t" anchorCtr="0">
            <a:noAutofit/>
          </a:bodyPr>
          <a:lstStyle/>
          <a:p>
            <a:pPr marL="0" lvl="0" indent="0" algn="l" rtl="0">
              <a:spcBef>
                <a:spcPts val="0"/>
              </a:spcBef>
              <a:spcAft>
                <a:spcPts val="1600"/>
              </a:spcAft>
              <a:buNone/>
            </a:pPr>
            <a:r>
              <a:rPr lang="en-IN" sz="1800" b="1" dirty="0">
                <a:solidFill>
                  <a:srgbClr val="F3F3F3"/>
                </a:solidFill>
                <a:latin typeface="Rajdhani"/>
                <a:ea typeface="Rajdhani"/>
                <a:cs typeface="Rajdhani"/>
                <a:sym typeface="Rajdhani"/>
              </a:rPr>
              <a:t>INSTAGRAM</a:t>
            </a:r>
            <a:endParaRPr sz="1800" b="1" dirty="0">
              <a:solidFill>
                <a:srgbClr val="F3F3F3"/>
              </a:solidFill>
              <a:latin typeface="Rajdhani"/>
              <a:ea typeface="Rajdhani"/>
              <a:cs typeface="Rajdhani"/>
              <a:sym typeface="Rajdhani"/>
            </a:endParaRPr>
          </a:p>
        </p:txBody>
      </p:sp>
      <p:pic>
        <p:nvPicPr>
          <p:cNvPr id="117" name="Picture 116">
            <a:extLst>
              <a:ext uri="{FF2B5EF4-FFF2-40B4-BE49-F238E27FC236}">
                <a16:creationId xmlns:a16="http://schemas.microsoft.com/office/drawing/2014/main" id="{41B1E671-49CF-4EEC-86D3-22878F036A4F}"/>
              </a:ext>
            </a:extLst>
          </p:cNvPr>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5030412" y="1790024"/>
            <a:ext cx="682816" cy="368295"/>
          </a:xfrm>
          <a:prstGeom prst="rect">
            <a:avLst/>
          </a:prstGeom>
        </p:spPr>
      </p:pic>
      <p:pic>
        <p:nvPicPr>
          <p:cNvPr id="118" name="Picture 117">
            <a:extLst>
              <a:ext uri="{FF2B5EF4-FFF2-40B4-BE49-F238E27FC236}">
                <a16:creationId xmlns:a16="http://schemas.microsoft.com/office/drawing/2014/main" id="{B0309D8A-B948-4E91-8E9D-F6C2394110B9}"/>
              </a:ext>
            </a:extLst>
          </p:cNvPr>
          <p:cNvPicPr/>
          <p:nvPr/>
        </p:nvPicPr>
        <p:blipFill>
          <a:blip r:embed="rId8" cstate="print">
            <a:extLst>
              <a:ext uri="{BEBA8EAE-BF5A-486C-A8C5-ECC9F3942E4B}">
                <a14:imgProps xmlns:a14="http://schemas.microsoft.com/office/drawing/2010/main">
                  <a14:imgLayer r:embed="rId9">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29768" y="3245421"/>
            <a:ext cx="581660" cy="581660"/>
          </a:xfrm>
          <a:prstGeom prst="rect">
            <a:avLst/>
          </a:prstGeom>
        </p:spPr>
      </p:pic>
      <p:pic>
        <p:nvPicPr>
          <p:cNvPr id="119" name="Picture 118">
            <a:extLst>
              <a:ext uri="{FF2B5EF4-FFF2-40B4-BE49-F238E27FC236}">
                <a16:creationId xmlns:a16="http://schemas.microsoft.com/office/drawing/2014/main" id="{86108803-7B77-43A3-8100-B9D3D47F954E}"/>
              </a:ext>
            </a:extLst>
          </p:cNvPr>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313" y="3285885"/>
            <a:ext cx="498151" cy="349200"/>
          </a:xfrm>
          <a:prstGeom prst="rect">
            <a:avLst/>
          </a:prstGeom>
        </p:spPr>
      </p:pic>
      <p:pic>
        <p:nvPicPr>
          <p:cNvPr id="9" name="Picture 8">
            <a:extLst>
              <a:ext uri="{FF2B5EF4-FFF2-40B4-BE49-F238E27FC236}">
                <a16:creationId xmlns:a16="http://schemas.microsoft.com/office/drawing/2014/main" id="{886E215C-EFEB-4CB5-B983-2D01C387D0B8}"/>
              </a:ext>
            </a:extLst>
          </p:cNvPr>
          <p:cNvPicPr>
            <a:picLocks noChangeAspect="1"/>
          </p:cNvPicPr>
          <p:nvPr/>
        </p:nvPicPr>
        <p:blipFill>
          <a:blip r:embed="rId11">
            <a:clrChange>
              <a:clrFrom>
                <a:srgbClr val="FFFFFF"/>
              </a:clrFrom>
              <a:clrTo>
                <a:srgbClr val="FFFFFF">
                  <a:alpha val="0"/>
                </a:srgbClr>
              </a:clrTo>
            </a:clrChange>
            <a:duotone>
              <a:schemeClr val="accent4">
                <a:shade val="45000"/>
                <a:satMod val="135000"/>
              </a:schemeClr>
              <a:prstClr val="white"/>
            </a:duotone>
            <a:extLst>
              <a:ext uri="{BEBA8EAE-BF5A-486C-A8C5-ECC9F3942E4B}">
                <a14:imgProps xmlns:a14="http://schemas.microsoft.com/office/drawing/2010/main">
                  <a14:imgLayer r:embed="rId12">
                    <a14:imgEffect>
                      <a14:colorTemperature colorTemp="11200"/>
                    </a14:imgEffect>
                    <a14:imgEffect>
                      <a14:brightnessContrast bright="40000" contrast="40000"/>
                    </a14:imgEffect>
                  </a14:imgLayer>
                </a14:imgProps>
              </a:ext>
            </a:extLst>
          </a:blip>
          <a:stretch>
            <a:fillRect/>
          </a:stretch>
        </p:blipFill>
        <p:spPr>
          <a:xfrm>
            <a:off x="590325" y="1631564"/>
            <a:ext cx="722298" cy="7222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8"/>
        <p:cNvGrpSpPr/>
        <p:nvPr/>
      </p:nvGrpSpPr>
      <p:grpSpPr>
        <a:xfrm>
          <a:off x="0" y="0"/>
          <a:ext cx="0" cy="0"/>
          <a:chOff x="0" y="0"/>
          <a:chExt cx="0" cy="0"/>
        </a:xfrm>
      </p:grpSpPr>
      <p:sp>
        <p:nvSpPr>
          <p:cNvPr id="1721" name="Google Shape;1721;p43"/>
          <p:cNvSpPr txBox="1">
            <a:spLocks noGrp="1"/>
          </p:cNvSpPr>
          <p:nvPr>
            <p:ph type="title"/>
          </p:nvPr>
        </p:nvSpPr>
        <p:spPr>
          <a:xfrm>
            <a:off x="439996" y="489263"/>
            <a:ext cx="5195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GREETINGS FROM DEVELOPERS</a:t>
            </a:r>
            <a:endParaRPr dirty="0"/>
          </a:p>
        </p:txBody>
      </p:sp>
      <p:pic>
        <p:nvPicPr>
          <p:cNvPr id="259" name="Picture 258">
            <a:extLst>
              <a:ext uri="{FF2B5EF4-FFF2-40B4-BE49-F238E27FC236}">
                <a16:creationId xmlns:a16="http://schemas.microsoft.com/office/drawing/2014/main" id="{86B9AF01-E727-4CBE-B933-ED260FDA2CA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7040332" y="425302"/>
            <a:ext cx="1613020" cy="636661"/>
          </a:xfrm>
          <a:prstGeom prst="rect">
            <a:avLst/>
          </a:prstGeom>
        </p:spPr>
      </p:pic>
      <p:pic>
        <p:nvPicPr>
          <p:cNvPr id="3" name="Picture 2">
            <a:extLst>
              <a:ext uri="{FF2B5EF4-FFF2-40B4-BE49-F238E27FC236}">
                <a16:creationId xmlns:a16="http://schemas.microsoft.com/office/drawing/2014/main" id="{EA5B6A6F-08BA-4AF5-9FE4-DCA742281B51}"/>
              </a:ext>
            </a:extLst>
          </p:cNvPr>
          <p:cNvPicPr>
            <a:picLocks noChangeAspect="1"/>
          </p:cNvPicPr>
          <p:nvPr/>
        </p:nvPicPr>
        <p:blipFill>
          <a:blip r:embed="rId6"/>
          <a:stretch>
            <a:fillRect/>
          </a:stretch>
        </p:blipFill>
        <p:spPr>
          <a:xfrm>
            <a:off x="604062" y="1481470"/>
            <a:ext cx="8049290" cy="30774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rot="5400000">
            <a:off x="1254330" y="2650629"/>
            <a:ext cx="1131943" cy="3480391"/>
          </a:xfrm>
          <a:prstGeom prst="rect">
            <a:avLst/>
          </a:prstGeom>
        </p:spPr>
        <p:txBody>
          <a:bodyPr spcFirstLastPara="1" vert="vert270" wrap="square" lIns="91425" tIns="91425" rIns="91425" bIns="91425" anchor="t" anchorCtr="0">
            <a:noAutofit/>
          </a:bodyPr>
          <a:lstStyle/>
          <a:p>
            <a:pPr marL="0" lvl="0" indent="0" algn="l" rtl="0">
              <a:spcBef>
                <a:spcPts val="0"/>
              </a:spcBef>
              <a:spcAft>
                <a:spcPts val="0"/>
              </a:spcAft>
              <a:buNone/>
            </a:pPr>
            <a:r>
              <a:rPr lang="en" sz="3600" dirty="0">
                <a:solidFill>
                  <a:schemeClr val="accent1">
                    <a:lumMod val="10000"/>
                    <a:lumOff val="90000"/>
                  </a:schemeClr>
                </a:solidFill>
              </a:rPr>
              <a:t>PROJECT TOUR </a:t>
            </a:r>
            <a:br>
              <a:rPr lang="en" sz="3600" dirty="0">
                <a:solidFill>
                  <a:schemeClr val="accent1">
                    <a:lumMod val="10000"/>
                    <a:lumOff val="90000"/>
                  </a:schemeClr>
                </a:solidFill>
              </a:rPr>
            </a:br>
            <a:r>
              <a:rPr lang="en" sz="3600" dirty="0">
                <a:solidFill>
                  <a:schemeClr val="accent1">
                    <a:lumMod val="10000"/>
                    <a:lumOff val="90000"/>
                  </a:schemeClr>
                </a:solidFill>
              </a:rPr>
              <a:t>TIMELINE</a:t>
            </a:r>
            <a:endParaRPr sz="3600" dirty="0">
              <a:solidFill>
                <a:schemeClr val="accent1">
                  <a:lumMod val="10000"/>
                  <a:lumOff val="90000"/>
                </a:schemeClr>
              </a:solidFill>
            </a:endParaRPr>
          </a:p>
        </p:txBody>
      </p:sp>
      <p:cxnSp>
        <p:nvCxnSpPr>
          <p:cNvPr id="143" name="Google Shape;143;p28"/>
          <p:cNvCxnSpPr/>
          <p:nvPr/>
        </p:nvCxnSpPr>
        <p:spPr>
          <a:xfrm>
            <a:off x="4961774" y="574530"/>
            <a:ext cx="0" cy="3882300"/>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2036388" y="915487"/>
            <a:ext cx="2821087" cy="626400"/>
          </a:xfrm>
          <a:prstGeom prst="rect">
            <a:avLst/>
          </a:prstGeom>
          <a:noFill/>
          <a:ln>
            <a:noFill/>
          </a:ln>
        </p:spPr>
        <p:txBody>
          <a:bodyPr spcFirstLastPara="1" wrap="square" lIns="91425" tIns="91425" rIns="91425" bIns="91425" anchor="ctr" anchorCtr="0">
            <a:noAutofit/>
          </a:bodyPr>
          <a:lstStyle/>
          <a:p>
            <a:pPr marL="0" lvl="0" indent="0" algn="r">
              <a:buFont typeface="Arial"/>
              <a:buNone/>
            </a:pPr>
            <a:r>
              <a:rPr lang="en" sz="1600" b="1" dirty="0">
                <a:solidFill>
                  <a:schemeClr val="accent2">
                    <a:lumMod val="60000"/>
                    <a:lumOff val="40000"/>
                  </a:schemeClr>
                </a:solidFill>
                <a:latin typeface="Offside" panose="02000503040000020004" pitchFamily="2" charset="0"/>
                <a:sym typeface="Fira Sans Condensed Light"/>
              </a:rPr>
              <a:t>A LOOK INTO THE PROJECT</a:t>
            </a:r>
          </a:p>
          <a:p>
            <a:pPr marL="0" lvl="0" indent="0" algn="r" rtl="0">
              <a:spcBef>
                <a:spcPts val="0"/>
              </a:spcBef>
              <a:spcAft>
                <a:spcPts val="0"/>
              </a:spcAft>
              <a:buNone/>
            </a:pPr>
            <a:r>
              <a:rPr lang="en" sz="1200" dirty="0">
                <a:solidFill>
                  <a:srgbClr val="F3F3F3"/>
                </a:solidFill>
                <a:latin typeface="Fira Sans Condensed Light"/>
                <a:ea typeface="Fira Sans Condensed Light"/>
                <a:cs typeface="Fira Sans Condensed Light"/>
                <a:sym typeface="Fira Sans Condensed Light"/>
              </a:rPr>
              <a:t>Overview of our project</a:t>
            </a:r>
            <a:endParaRPr sz="1200"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5066074" y="922773"/>
            <a:ext cx="611254"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10000"/>
                    <a:lumOff val="90000"/>
                  </a:schemeClr>
                </a:solidFill>
                <a:latin typeface="Rajdhani"/>
                <a:ea typeface="Rajdhani"/>
                <a:cs typeface="Rajdhani"/>
                <a:sym typeface="Rajdhani"/>
              </a:rPr>
              <a:t>01</a:t>
            </a:r>
            <a:endParaRPr sz="2400" b="1" dirty="0">
              <a:solidFill>
                <a:schemeClr val="accent1">
                  <a:lumMod val="10000"/>
                  <a:lumOff val="90000"/>
                </a:schemeClr>
              </a:solidFill>
              <a:latin typeface="Rajdhani"/>
              <a:ea typeface="Rajdhani"/>
              <a:cs typeface="Rajdhani"/>
              <a:sym typeface="Rajdhani"/>
            </a:endParaRPr>
          </a:p>
        </p:txBody>
      </p:sp>
      <p:sp>
        <p:nvSpPr>
          <p:cNvPr id="146" name="Google Shape;146;p28"/>
          <p:cNvSpPr txBox="1"/>
          <p:nvPr/>
        </p:nvSpPr>
        <p:spPr>
          <a:xfrm>
            <a:off x="5170322" y="1832880"/>
            <a:ext cx="2286188" cy="626400"/>
          </a:xfrm>
          <a:prstGeom prst="rect">
            <a:avLst/>
          </a:prstGeom>
          <a:noFill/>
          <a:ln>
            <a:noFill/>
          </a:ln>
        </p:spPr>
        <p:txBody>
          <a:bodyPr spcFirstLastPara="1" wrap="square" lIns="91425" tIns="91425" rIns="91425" bIns="91425" anchor="t" anchorCtr="0">
            <a:noAutofit/>
          </a:bodyPr>
          <a:lstStyle/>
          <a:p>
            <a:r>
              <a:rPr lang="en-US" sz="1600" b="1" dirty="0">
                <a:solidFill>
                  <a:schemeClr val="accent2">
                    <a:lumMod val="60000"/>
                    <a:lumOff val="40000"/>
                  </a:schemeClr>
                </a:solidFill>
                <a:latin typeface="Offside" panose="02000503040000020004" pitchFamily="2" charset="0"/>
                <a:sym typeface="Fira Sans Condensed Light"/>
              </a:rPr>
              <a:t>SURVEY</a:t>
            </a:r>
          </a:p>
          <a:p>
            <a:pPr marL="0" lvl="0" indent="0"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Usefulness &amp; Scope of the project</a:t>
            </a:r>
            <a:endParaRPr sz="1200" dirty="0">
              <a:solidFill>
                <a:srgbClr val="F3F3F3"/>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2233736" y="2672267"/>
            <a:ext cx="2623788" cy="626400"/>
          </a:xfrm>
          <a:prstGeom prst="rect">
            <a:avLst/>
          </a:prstGeom>
          <a:noFill/>
          <a:ln>
            <a:noFill/>
          </a:ln>
        </p:spPr>
        <p:txBody>
          <a:bodyPr spcFirstLastPara="1" wrap="square" lIns="91425" tIns="91425" rIns="91425" bIns="91425" anchor="ctr" anchorCtr="0">
            <a:noAutofit/>
          </a:bodyPr>
          <a:lstStyle/>
          <a:p>
            <a:pPr algn="r"/>
            <a:r>
              <a:rPr lang="en-US" sz="1600" b="1" dirty="0">
                <a:solidFill>
                  <a:schemeClr val="accent2">
                    <a:lumMod val="60000"/>
                    <a:lumOff val="40000"/>
                  </a:schemeClr>
                </a:solidFill>
                <a:latin typeface="Offside" panose="02000503040000020004" pitchFamily="2" charset="0"/>
                <a:sym typeface="Fira Sans Condensed Light"/>
              </a:rPr>
              <a:t>SYSTEM ARCHITECTURE</a:t>
            </a:r>
          </a:p>
          <a:p>
            <a:pPr marL="0" lvl="0" indent="0" algn="r"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Core logic and Coding explained</a:t>
            </a:r>
            <a:endParaRPr sz="1200" dirty="0">
              <a:solidFill>
                <a:srgbClr val="F3F3F3"/>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5066074" y="3511653"/>
            <a:ext cx="2135258" cy="626400"/>
          </a:xfrm>
          <a:prstGeom prst="rect">
            <a:avLst/>
          </a:prstGeom>
          <a:noFill/>
          <a:ln>
            <a:noFill/>
          </a:ln>
        </p:spPr>
        <p:txBody>
          <a:bodyPr spcFirstLastPara="1" wrap="square" lIns="91425" tIns="91425" rIns="91425" bIns="91425" anchor="ctr" anchorCtr="0">
            <a:noAutofit/>
          </a:bodyPr>
          <a:lstStyle/>
          <a:p>
            <a:pPr marL="0" lvl="0" indent="0">
              <a:buFont typeface="Arial"/>
              <a:buNone/>
            </a:pPr>
            <a:r>
              <a:rPr lang="en-US" sz="1600" b="1" dirty="0">
                <a:solidFill>
                  <a:schemeClr val="accent2">
                    <a:lumMod val="60000"/>
                    <a:lumOff val="40000"/>
                  </a:schemeClr>
                </a:solidFill>
                <a:latin typeface="Offside" panose="02000503040000020004" pitchFamily="2" charset="0"/>
                <a:sym typeface="Fira Sans Condensed Light"/>
              </a:rPr>
              <a:t>WORKING MODEL</a:t>
            </a:r>
          </a:p>
          <a:p>
            <a:pPr marL="0" lvl="0" indent="0" algn="l" rtl="0">
              <a:spcBef>
                <a:spcPts val="0"/>
              </a:spcBef>
              <a:spcAft>
                <a:spcPts val="0"/>
              </a:spcAft>
              <a:buNone/>
            </a:pPr>
            <a:r>
              <a:rPr lang="en-US" sz="1200" dirty="0">
                <a:solidFill>
                  <a:srgbClr val="F3F3F3"/>
                </a:solidFill>
                <a:latin typeface="Fira Sans Condensed Light"/>
                <a:ea typeface="Fira Sans Condensed Light"/>
                <a:cs typeface="Fira Sans Condensed Light"/>
                <a:sym typeface="Fira Sans Condensed Light"/>
              </a:rPr>
              <a:t>Video Model of Our Application</a:t>
            </a:r>
            <a:endParaRPr sz="1200" dirty="0">
              <a:solidFill>
                <a:srgbClr val="F3F3F3"/>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4224214" y="1832880"/>
            <a:ext cx="633309"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accent1">
                    <a:lumMod val="10000"/>
                    <a:lumOff val="90000"/>
                  </a:schemeClr>
                </a:solidFill>
                <a:latin typeface="Rajdhani"/>
                <a:ea typeface="Rajdhani"/>
                <a:cs typeface="Rajdhani"/>
                <a:sym typeface="Rajdhani"/>
              </a:rPr>
              <a:t>02</a:t>
            </a:r>
            <a:endParaRPr sz="2400" b="1" dirty="0">
              <a:solidFill>
                <a:schemeClr val="accent1">
                  <a:lumMod val="10000"/>
                  <a:lumOff val="90000"/>
                </a:schemeClr>
              </a:solidFill>
              <a:latin typeface="Rajdhani"/>
              <a:ea typeface="Rajdhani"/>
              <a:cs typeface="Rajdhani"/>
              <a:sym typeface="Rajdhani"/>
            </a:endParaRPr>
          </a:p>
        </p:txBody>
      </p:sp>
      <p:sp>
        <p:nvSpPr>
          <p:cNvPr id="150" name="Google Shape;150;p28"/>
          <p:cNvSpPr txBox="1"/>
          <p:nvPr/>
        </p:nvSpPr>
        <p:spPr>
          <a:xfrm>
            <a:off x="5066024" y="2672267"/>
            <a:ext cx="742527"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lumMod val="10000"/>
                    <a:lumOff val="90000"/>
                  </a:schemeClr>
                </a:solidFill>
                <a:latin typeface="Rajdhani"/>
                <a:ea typeface="Rajdhani"/>
                <a:cs typeface="Rajdhani"/>
                <a:sym typeface="Rajdhani"/>
              </a:rPr>
              <a:t>03</a:t>
            </a:r>
            <a:endParaRPr sz="2400" b="1" dirty="0">
              <a:solidFill>
                <a:schemeClr val="accent1">
                  <a:lumMod val="10000"/>
                  <a:lumOff val="90000"/>
                </a:schemeClr>
              </a:solidFill>
              <a:latin typeface="Rajdhani"/>
              <a:ea typeface="Rajdhani"/>
              <a:cs typeface="Rajdhani"/>
              <a:sym typeface="Rajdhani"/>
            </a:endParaRPr>
          </a:p>
        </p:txBody>
      </p:sp>
      <p:sp>
        <p:nvSpPr>
          <p:cNvPr id="151" name="Google Shape;151;p28"/>
          <p:cNvSpPr txBox="1"/>
          <p:nvPr/>
        </p:nvSpPr>
        <p:spPr>
          <a:xfrm>
            <a:off x="4322484" y="3511655"/>
            <a:ext cx="535039"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chemeClr val="accent1">
                    <a:lumMod val="10000"/>
                    <a:lumOff val="90000"/>
                  </a:schemeClr>
                </a:solidFill>
                <a:latin typeface="Rajdhani"/>
                <a:ea typeface="Rajdhani"/>
                <a:cs typeface="Rajdhani"/>
                <a:sym typeface="Rajdhani"/>
              </a:rPr>
              <a:t>04</a:t>
            </a:r>
            <a:endParaRPr sz="2400" b="1" dirty="0">
              <a:solidFill>
                <a:schemeClr val="accent1">
                  <a:lumMod val="10000"/>
                  <a:lumOff val="90000"/>
                </a:schemeClr>
              </a:solidFill>
              <a:latin typeface="Rajdhani"/>
              <a:ea typeface="Rajdhani"/>
              <a:cs typeface="Rajdhani"/>
              <a:sym typeface="Rajdhani"/>
            </a:endParaRPr>
          </a:p>
        </p:txBody>
      </p:sp>
      <p:cxnSp>
        <p:nvCxnSpPr>
          <p:cNvPr id="152" name="Google Shape;152;p28"/>
          <p:cNvCxnSpPr>
            <a:cxnSpLocks/>
            <a:endCxn id="145" idx="1"/>
          </p:cNvCxnSpPr>
          <p:nvPr/>
        </p:nvCxnSpPr>
        <p:spPr>
          <a:xfrm>
            <a:off x="4857525" y="1235973"/>
            <a:ext cx="208549" cy="0"/>
          </a:xfrm>
          <a:prstGeom prst="straightConnector1">
            <a:avLst/>
          </a:prstGeom>
          <a:noFill/>
          <a:ln w="19050" cap="flat" cmpd="sng">
            <a:solidFill>
              <a:srgbClr val="F3F3F3"/>
            </a:solidFill>
            <a:prstDash val="solid"/>
            <a:round/>
            <a:headEnd type="none" w="med" len="med"/>
            <a:tailEnd type="none" w="med" len="med"/>
          </a:ln>
        </p:spPr>
      </p:cxnSp>
      <p:cxnSp>
        <p:nvCxnSpPr>
          <p:cNvPr id="153" name="Google Shape;153;p28"/>
          <p:cNvCxnSpPr>
            <a:cxnSpLocks/>
            <a:stCxn id="149" idx="3"/>
          </p:cNvCxnSpPr>
          <p:nvPr/>
        </p:nvCxnSpPr>
        <p:spPr>
          <a:xfrm>
            <a:off x="4857523" y="2146080"/>
            <a:ext cx="208550" cy="0"/>
          </a:xfrm>
          <a:prstGeom prst="straightConnector1">
            <a:avLst/>
          </a:prstGeom>
          <a:noFill/>
          <a:ln w="19050" cap="flat" cmpd="sng">
            <a:solidFill>
              <a:srgbClr val="F3F3F3"/>
            </a:solidFill>
            <a:prstDash val="solid"/>
            <a:round/>
            <a:headEnd type="none" w="med" len="med"/>
            <a:tailEnd type="none" w="med" len="med"/>
          </a:ln>
        </p:spPr>
      </p:cxnSp>
      <p:cxnSp>
        <p:nvCxnSpPr>
          <p:cNvPr id="154" name="Google Shape;154;p28"/>
          <p:cNvCxnSpPr>
            <a:cxnSpLocks/>
            <a:stCxn id="147" idx="3"/>
            <a:endCxn id="150" idx="1"/>
          </p:cNvCxnSpPr>
          <p:nvPr/>
        </p:nvCxnSpPr>
        <p:spPr>
          <a:xfrm>
            <a:off x="4857524" y="2985467"/>
            <a:ext cx="208500" cy="0"/>
          </a:xfrm>
          <a:prstGeom prst="straightConnector1">
            <a:avLst/>
          </a:prstGeom>
          <a:noFill/>
          <a:ln w="19050" cap="flat" cmpd="sng">
            <a:solidFill>
              <a:srgbClr val="F3F3F3"/>
            </a:solidFill>
            <a:prstDash val="solid"/>
            <a:round/>
            <a:headEnd type="none" w="med" len="med"/>
            <a:tailEnd type="none" w="med" len="med"/>
          </a:ln>
        </p:spPr>
      </p:cxnSp>
      <p:cxnSp>
        <p:nvCxnSpPr>
          <p:cNvPr id="155" name="Google Shape;155;p28"/>
          <p:cNvCxnSpPr>
            <a:cxnSpLocks/>
            <a:stCxn id="151" idx="3"/>
            <a:endCxn id="148" idx="1"/>
          </p:cNvCxnSpPr>
          <p:nvPr/>
        </p:nvCxnSpPr>
        <p:spPr>
          <a:xfrm flipV="1">
            <a:off x="4857523" y="3824853"/>
            <a:ext cx="208551" cy="2"/>
          </a:xfrm>
          <a:prstGeom prst="straightConnector1">
            <a:avLst/>
          </a:prstGeom>
          <a:noFill/>
          <a:ln w="19050" cap="flat" cmpd="sng">
            <a:solidFill>
              <a:srgbClr val="F3F3F3"/>
            </a:solidFill>
            <a:prstDash val="solid"/>
            <a:round/>
            <a:headEnd type="none" w="med" len="med"/>
            <a:tailEnd type="none" w="med" len="med"/>
          </a:ln>
        </p:spPr>
      </p:cxnSp>
      <p:pic>
        <p:nvPicPr>
          <p:cNvPr id="36" name="Picture 35">
            <a:extLst>
              <a:ext uri="{FF2B5EF4-FFF2-40B4-BE49-F238E27FC236}">
                <a16:creationId xmlns:a16="http://schemas.microsoft.com/office/drawing/2014/main" id="{51A03354-95A0-4A24-9E1E-B12288497DE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107644" y="3083932"/>
            <a:ext cx="1691979" cy="770537"/>
          </a:xfrm>
          <a:prstGeom prst="rect">
            <a:avLst/>
          </a:prstGeom>
        </p:spPr>
      </p:pic>
      <p:pic>
        <p:nvPicPr>
          <p:cNvPr id="23" name="Picture 22">
            <a:extLst>
              <a:ext uri="{FF2B5EF4-FFF2-40B4-BE49-F238E27FC236}">
                <a16:creationId xmlns:a16="http://schemas.microsoft.com/office/drawing/2014/main" id="{BAC3449E-F12C-4EA6-90C2-B18B39F4B088}"/>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rcRect b="15171"/>
          <a:stretch/>
        </p:blipFill>
        <p:spPr>
          <a:xfrm>
            <a:off x="7023678" y="2705756"/>
            <a:ext cx="1878982" cy="24390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955743" y="336438"/>
            <a:ext cx="321347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solidFill>
                  <a:schemeClr val="accent6">
                    <a:lumMod val="40000"/>
                    <a:lumOff val="60000"/>
                  </a:schemeClr>
                </a:solidFill>
              </a:rPr>
              <a:t>a look into the project</a:t>
            </a:r>
            <a:endParaRPr dirty="0">
              <a:solidFill>
                <a:schemeClr val="accent6">
                  <a:lumMod val="40000"/>
                  <a:lumOff val="60000"/>
                </a:schemeClr>
              </a:solidFill>
            </a:endParaRPr>
          </a:p>
        </p:txBody>
      </p:sp>
      <p:sp>
        <p:nvSpPr>
          <p:cNvPr id="116" name="Google Shape;116;p26"/>
          <p:cNvSpPr txBox="1">
            <a:spLocks noGrp="1"/>
          </p:cNvSpPr>
          <p:nvPr>
            <p:ph type="subTitle" idx="1"/>
          </p:nvPr>
        </p:nvSpPr>
        <p:spPr>
          <a:xfrm>
            <a:off x="108914" y="1606826"/>
            <a:ext cx="4243314" cy="2837349"/>
          </a:xfrm>
          <a:prstGeom prst="rect">
            <a:avLst/>
          </a:prstGeom>
        </p:spPr>
        <p:txBody>
          <a:bodyPr spcFirstLastPara="1" wrap="square" lIns="91425" tIns="91425" rIns="91425" bIns="91425" anchor="t" anchorCtr="0">
            <a:normAutofit fontScale="92500"/>
          </a:bodyPr>
          <a:lstStyle/>
          <a:p>
            <a:pPr>
              <a:lnSpc>
                <a:spcPct val="200000"/>
              </a:lnSpc>
            </a:pPr>
            <a:r>
              <a:rPr lang="en-US" sz="1200" dirty="0">
                <a:solidFill>
                  <a:schemeClr val="tx2"/>
                </a:solidFill>
                <a:effectLst/>
                <a:latin typeface="Century Gothic" panose="020B0502020202020204" pitchFamily="34" charset="0"/>
                <a:ea typeface="Roboto Condensed Light"/>
                <a:cs typeface="Roboto Condensed Light"/>
              </a:rPr>
              <a:t>Name of Application: </a:t>
            </a:r>
            <a:r>
              <a:rPr lang="en-US" sz="1200" dirty="0">
                <a:solidFill>
                  <a:schemeClr val="accent6">
                    <a:lumMod val="40000"/>
                    <a:lumOff val="60000"/>
                  </a:schemeClr>
                </a:solidFill>
                <a:effectLst/>
                <a:latin typeface="Offside" panose="02000503040000020004" pitchFamily="2" charset="0"/>
                <a:ea typeface="Roboto Condensed Light"/>
                <a:cs typeface="Roboto Condensed Light"/>
              </a:rPr>
              <a:t>mini – intelligent search engine</a:t>
            </a:r>
            <a:endParaRPr lang="en-IN" sz="12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pPr>
              <a:lnSpc>
                <a:spcPct val="200000"/>
              </a:lnSpc>
            </a:pPr>
            <a:r>
              <a:rPr lang="en-US" sz="1200" dirty="0">
                <a:solidFill>
                  <a:schemeClr val="tx2"/>
                </a:solidFill>
                <a:effectLst/>
                <a:latin typeface="Century Gothic" panose="020B0502020202020204" pitchFamily="34" charset="0"/>
                <a:ea typeface="Roboto Condensed Light"/>
                <a:cs typeface="Roboto Condensed Light"/>
              </a:rPr>
              <a:t>Type of Application:</a:t>
            </a:r>
          </a:p>
          <a:p>
            <a:r>
              <a:rPr lang="en-US" sz="1200" dirty="0">
                <a:solidFill>
                  <a:schemeClr val="tx2"/>
                </a:solidFill>
                <a:latin typeface="Century Gothic" panose="020B0502020202020204" pitchFamily="34" charset="0"/>
                <a:ea typeface="Roboto Condensed Light"/>
                <a:cs typeface="Roboto Condensed Light"/>
              </a:rPr>
              <a:t>                </a:t>
            </a:r>
            <a:r>
              <a:rPr lang="en-US" sz="1200" dirty="0">
                <a:solidFill>
                  <a:schemeClr val="tx2"/>
                </a:solidFill>
                <a:effectLst/>
                <a:latin typeface="Century Gothic" panose="020B0502020202020204" pitchFamily="34" charset="0"/>
                <a:ea typeface="Roboto Condensed Light"/>
                <a:cs typeface="Roboto Condensed Light"/>
              </a:rPr>
              <a:t> </a:t>
            </a:r>
            <a:r>
              <a:rPr lang="en-US" sz="1200" dirty="0">
                <a:solidFill>
                  <a:schemeClr val="accent6">
                    <a:lumMod val="40000"/>
                    <a:lumOff val="60000"/>
                  </a:schemeClr>
                </a:solidFill>
                <a:effectLst/>
                <a:latin typeface="Century Gothic" panose="020B0502020202020204" pitchFamily="34" charset="0"/>
                <a:ea typeface="Roboto Condensed Light"/>
                <a:cs typeface="Roboto Condensed Light"/>
              </a:rPr>
              <a:t>Search Engine &amp; Smart Voice Assistant </a:t>
            </a:r>
            <a:endParaRPr lang="en-IN" sz="12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pPr>
              <a:lnSpc>
                <a:spcPct val="200000"/>
              </a:lnSpc>
            </a:pPr>
            <a:r>
              <a:rPr lang="en-US" sz="1200" dirty="0">
                <a:solidFill>
                  <a:schemeClr val="tx2"/>
                </a:solidFill>
                <a:effectLst/>
                <a:latin typeface="Century Gothic" panose="020B0502020202020204" pitchFamily="34" charset="0"/>
                <a:ea typeface="Roboto Condensed Light"/>
                <a:cs typeface="Roboto Condensed Light"/>
              </a:rPr>
              <a:t>Languages used: </a:t>
            </a:r>
            <a:r>
              <a:rPr lang="en-US" sz="1200" dirty="0">
                <a:solidFill>
                  <a:schemeClr val="accent6">
                    <a:lumMod val="40000"/>
                    <a:lumOff val="60000"/>
                  </a:schemeClr>
                </a:solidFill>
                <a:effectLst/>
                <a:latin typeface="Century Gothic" panose="020B0502020202020204" pitchFamily="34" charset="0"/>
                <a:ea typeface="Roboto Condensed Light"/>
                <a:cs typeface="Roboto Condensed Light"/>
              </a:rPr>
              <a:t>Python, Html, CSS</a:t>
            </a:r>
            <a:endParaRPr lang="en-IN" sz="12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pPr>
              <a:lnSpc>
                <a:spcPct val="115000"/>
              </a:lnSpc>
            </a:pPr>
            <a:r>
              <a:rPr lang="en-US" sz="1200" dirty="0">
                <a:solidFill>
                  <a:schemeClr val="tx2"/>
                </a:solidFill>
                <a:effectLst/>
                <a:latin typeface="Century Gothic" panose="020B0502020202020204" pitchFamily="34" charset="0"/>
                <a:ea typeface="Roboto Condensed Light"/>
                <a:cs typeface="Roboto Condensed Light"/>
              </a:rPr>
              <a:t>Libraries &amp; Packages Used: </a:t>
            </a:r>
            <a:endParaRPr lang="en-IN" sz="1200" dirty="0">
              <a:solidFill>
                <a:schemeClr val="tx2"/>
              </a:solidFill>
              <a:effectLst/>
              <a:latin typeface="Times New Roman" panose="02020603050405020304" pitchFamily="18" charset="0"/>
              <a:ea typeface="Times New Roman" panose="02020603050405020304" pitchFamily="18" charset="0"/>
            </a:endParaRPr>
          </a:p>
          <a:p>
            <a:pPr>
              <a:lnSpc>
                <a:spcPct val="115000"/>
              </a:lnSpc>
            </a:pPr>
            <a:r>
              <a:rPr lang="en-US" sz="1200" dirty="0">
                <a:solidFill>
                  <a:srgbClr val="1F497D"/>
                </a:solidFill>
                <a:effectLst/>
                <a:latin typeface="Century Gothic" panose="020B0502020202020204" pitchFamily="34" charset="0"/>
                <a:ea typeface="Roboto Condensed Light"/>
                <a:cs typeface="Roboto Condensed Light"/>
              </a:rPr>
              <a:t>      </a:t>
            </a:r>
            <a:r>
              <a:rPr lang="en-US" sz="1200" dirty="0">
                <a:solidFill>
                  <a:schemeClr val="accent6">
                    <a:lumMod val="40000"/>
                    <a:lumOff val="60000"/>
                  </a:schemeClr>
                </a:solidFill>
                <a:effectLst/>
                <a:latin typeface="Century Gothic" panose="020B0502020202020204" pitchFamily="34" charset="0"/>
                <a:ea typeface="Roboto Condensed Light"/>
                <a:cs typeface="Roboto Condensed Light"/>
              </a:rPr>
              <a:t>django, Beautiful Soup, pyttsx3, Speech Recognition, PyAudio, Pygame, OpenCV, SMTP, PyAutoGUI, WebBrowser</a:t>
            </a:r>
            <a:endParaRPr lang="en-IN" sz="12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a:p>
            <a:pPr>
              <a:lnSpc>
                <a:spcPct val="200000"/>
              </a:lnSpc>
            </a:pPr>
            <a:r>
              <a:rPr lang="en-US" sz="1200" dirty="0">
                <a:solidFill>
                  <a:schemeClr val="tx2"/>
                </a:solidFill>
                <a:effectLst/>
                <a:latin typeface="Century Gothic" panose="020B0502020202020204" pitchFamily="34" charset="0"/>
                <a:ea typeface="Roboto Condensed Light"/>
                <a:cs typeface="Roboto Condensed Light"/>
              </a:rPr>
              <a:t>Category: </a:t>
            </a:r>
            <a:r>
              <a:rPr lang="en-US" sz="1200" dirty="0">
                <a:solidFill>
                  <a:schemeClr val="accent6">
                    <a:lumMod val="40000"/>
                    <a:lumOff val="60000"/>
                  </a:schemeClr>
                </a:solidFill>
                <a:effectLst/>
                <a:latin typeface="Century Gothic" panose="020B0502020202020204" pitchFamily="34" charset="0"/>
                <a:ea typeface="Roboto Condensed Light"/>
                <a:cs typeface="Roboto Condensed Light"/>
              </a:rPr>
              <a:t>Technology &amp; AI</a:t>
            </a:r>
            <a:endParaRPr lang="en-IN" sz="1200" dirty="0">
              <a:solidFill>
                <a:schemeClr val="accent6">
                  <a:lumMod val="40000"/>
                  <a:lumOff val="60000"/>
                </a:schemeClr>
              </a:solidFill>
              <a:effectLst/>
              <a:latin typeface="Times New Roman" panose="02020603050405020304" pitchFamily="18" charset="0"/>
              <a:ea typeface="Times New Roman" panose="02020603050405020304" pitchFamily="18" charset="0"/>
            </a:endParaRPr>
          </a:p>
        </p:txBody>
      </p:sp>
      <p:sp>
        <p:nvSpPr>
          <p:cNvPr id="120" name="Google Shape;120;p26"/>
          <p:cNvSpPr txBox="1">
            <a:spLocks noGrp="1"/>
          </p:cNvSpPr>
          <p:nvPr>
            <p:ph type="subTitle" idx="5"/>
          </p:nvPr>
        </p:nvSpPr>
        <p:spPr>
          <a:xfrm>
            <a:off x="4572000" y="893535"/>
            <a:ext cx="4307129" cy="3848583"/>
          </a:xfrm>
          <a:prstGeom prst="rect">
            <a:avLst/>
          </a:prstGeom>
        </p:spPr>
        <p:txBody>
          <a:bodyPr spcFirstLastPara="1" wrap="square" lIns="91425" tIns="91425" rIns="91425" bIns="91425" anchor="t" anchorCtr="0">
            <a:normAutofit/>
          </a:bodyPr>
          <a:lstStyle/>
          <a:p>
            <a:pPr algn="just">
              <a:lnSpc>
                <a:spcPct val="150000"/>
              </a:lnSpc>
            </a:pPr>
            <a:r>
              <a:rPr lang="en-US" sz="1100" dirty="0">
                <a:effectLst/>
                <a:latin typeface="Century Gothic" panose="020B0502020202020204" pitchFamily="34" charset="0"/>
                <a:ea typeface="Roboto Condensed Light"/>
                <a:cs typeface="Roboto Condensed Light"/>
              </a:rPr>
              <a:t>The project is based on the concept of automation of daily tasks using artificial intelligence and Web Scraping using Python.</a:t>
            </a:r>
          </a:p>
          <a:p>
            <a:pPr algn="just">
              <a:lnSpc>
                <a:spcPct val="150000"/>
              </a:lnSpc>
            </a:pPr>
            <a:r>
              <a:rPr lang="en-US" sz="1100" dirty="0">
                <a:effectLst/>
                <a:latin typeface="Century Gothic" panose="020B0502020202020204" pitchFamily="34" charset="0"/>
                <a:ea typeface="Roboto Condensed Light"/>
                <a:cs typeface="Roboto Condensed Light"/>
              </a:rPr>
              <a:t>First of all, when the application gets running user will be staged to home screen where we have the switch to start our Voice Assistant.</a:t>
            </a:r>
            <a:endParaRPr lang="en-IN" sz="1100" dirty="0">
              <a:effectLst/>
              <a:latin typeface="Times New Roman" panose="02020603050405020304" pitchFamily="18" charset="0"/>
              <a:ea typeface="Times New Roman" panose="02020603050405020304" pitchFamily="18" charset="0"/>
            </a:endParaRPr>
          </a:p>
          <a:p>
            <a:pPr algn="just">
              <a:lnSpc>
                <a:spcPct val="150000"/>
              </a:lnSpc>
              <a:spcBef>
                <a:spcPts val="500"/>
              </a:spcBef>
            </a:pPr>
            <a:r>
              <a:rPr lang="en-US" sz="1100" dirty="0">
                <a:effectLst/>
                <a:latin typeface="Century Gothic" panose="020B0502020202020204" pitchFamily="34" charset="0"/>
                <a:ea typeface="Roboto Condensed Light"/>
                <a:cs typeface="Roboto Condensed Light"/>
              </a:rPr>
              <a:t>The voice assistant activates when given the command and is fed with a variety of tasks which it can perform and do all your tasks on a single voice command and make your work superfast, easy and hassle-free.</a:t>
            </a:r>
            <a:endParaRPr lang="en-IN" sz="1100" dirty="0">
              <a:effectLst/>
              <a:latin typeface="Times New Roman" panose="02020603050405020304" pitchFamily="18" charset="0"/>
              <a:ea typeface="Times New Roman" panose="02020603050405020304" pitchFamily="18" charset="0"/>
            </a:endParaRPr>
          </a:p>
          <a:p>
            <a:pPr algn="just">
              <a:lnSpc>
                <a:spcPct val="150000"/>
              </a:lnSpc>
              <a:spcBef>
                <a:spcPts val="500"/>
              </a:spcBef>
            </a:pPr>
            <a:r>
              <a:rPr lang="en-US" sz="1100" dirty="0">
                <a:effectLst/>
                <a:latin typeface="Century Gothic" panose="020B0502020202020204" pitchFamily="34" charset="0"/>
                <a:ea typeface="Roboto Condensed Light"/>
                <a:cs typeface="Roboto Condensed Light"/>
              </a:rPr>
              <a:t>The search engine website is hosted on the local server which is inspired by google and works efficiently and provides you all the latest information about any topic you search. </a:t>
            </a:r>
            <a:endParaRPr lang="en-IN" sz="1100" dirty="0">
              <a:effectLst/>
              <a:latin typeface="Times New Roman" panose="02020603050405020304" pitchFamily="18" charset="0"/>
              <a:ea typeface="Times New Roman" panose="02020603050405020304" pitchFamily="18" charset="0"/>
            </a:endParaRPr>
          </a:p>
        </p:txBody>
      </p:sp>
      <p:sp>
        <p:nvSpPr>
          <p:cNvPr id="124" name="Google Shape;124;p26"/>
          <p:cNvSpPr txBox="1">
            <a:spLocks noGrp="1"/>
          </p:cNvSpPr>
          <p:nvPr>
            <p:ph type="title" idx="9"/>
          </p:nvPr>
        </p:nvSpPr>
        <p:spPr>
          <a:xfrm>
            <a:off x="142080" y="336438"/>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130" name="Google Shape;130;p26"/>
          <p:cNvCxnSpPr>
            <a:cxnSpLocks/>
          </p:cNvCxnSpPr>
          <p:nvPr/>
        </p:nvCxnSpPr>
        <p:spPr>
          <a:xfrm>
            <a:off x="848911" y="251770"/>
            <a:ext cx="0" cy="516668"/>
          </a:xfrm>
          <a:prstGeom prst="straightConnector1">
            <a:avLst/>
          </a:prstGeom>
          <a:noFill/>
          <a:ln w="19050" cap="flat" cmpd="sng">
            <a:solidFill>
              <a:srgbClr val="F3F3F3"/>
            </a:solidFill>
            <a:prstDash val="solid"/>
            <a:round/>
            <a:headEnd type="oval" w="med" len="med"/>
            <a:tailEnd type="oval" w="med" len="med"/>
          </a:ln>
        </p:spPr>
      </p:cxnSp>
      <p:pic>
        <p:nvPicPr>
          <p:cNvPr id="34" name="Picture 33">
            <a:extLst>
              <a:ext uri="{FF2B5EF4-FFF2-40B4-BE49-F238E27FC236}">
                <a16:creationId xmlns:a16="http://schemas.microsoft.com/office/drawing/2014/main" id="{2E838119-D71C-456F-A1CC-0D8F81A35B7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196611" y="4511016"/>
            <a:ext cx="1200073" cy="546520"/>
          </a:xfrm>
          <a:prstGeom prst="rect">
            <a:avLst/>
          </a:prstGeom>
        </p:spPr>
      </p:pic>
      <p:sp>
        <p:nvSpPr>
          <p:cNvPr id="35" name="Google Shape;115;p26">
            <a:extLst>
              <a:ext uri="{FF2B5EF4-FFF2-40B4-BE49-F238E27FC236}">
                <a16:creationId xmlns:a16="http://schemas.microsoft.com/office/drawing/2014/main" id="{DA747A97-A902-47E4-AA00-B090E7DD78BC}"/>
              </a:ext>
            </a:extLst>
          </p:cNvPr>
          <p:cNvSpPr txBox="1">
            <a:spLocks/>
          </p:cNvSpPr>
          <p:nvPr/>
        </p:nvSpPr>
        <p:spPr>
          <a:xfrm>
            <a:off x="5665658" y="557688"/>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r"/>
            <a:r>
              <a:rPr lang="en-US" dirty="0">
                <a:solidFill>
                  <a:srgbClr val="FFC000"/>
                </a:solidFill>
              </a:rPr>
              <a:t>Introduction</a:t>
            </a:r>
          </a:p>
        </p:txBody>
      </p:sp>
      <p:sp>
        <p:nvSpPr>
          <p:cNvPr id="36" name="Google Shape;115;p26">
            <a:extLst>
              <a:ext uri="{FF2B5EF4-FFF2-40B4-BE49-F238E27FC236}">
                <a16:creationId xmlns:a16="http://schemas.microsoft.com/office/drawing/2014/main" id="{FB4EFFD0-AACE-4F51-BAC1-473D985CD971}"/>
              </a:ext>
            </a:extLst>
          </p:cNvPr>
          <p:cNvSpPr txBox="1">
            <a:spLocks/>
          </p:cNvSpPr>
          <p:nvPr/>
        </p:nvSpPr>
        <p:spPr>
          <a:xfrm>
            <a:off x="264871" y="1299323"/>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solidFill>
                  <a:srgbClr val="FFC000"/>
                </a:solidFill>
              </a:rPr>
              <a:t>Overview</a:t>
            </a:r>
          </a:p>
        </p:txBody>
      </p:sp>
      <p:pic>
        <p:nvPicPr>
          <p:cNvPr id="11" name="Picture 10">
            <a:extLst>
              <a:ext uri="{FF2B5EF4-FFF2-40B4-BE49-F238E27FC236}">
                <a16:creationId xmlns:a16="http://schemas.microsoft.com/office/drawing/2014/main" id="{94E8C6E9-8675-4B4C-B357-B454C745F4AD}"/>
              </a:ext>
            </a:extLst>
          </p:cNvPr>
          <p:cNvPicPr/>
          <p:nvPr/>
        </p:nvPicPr>
        <p:blipFill>
          <a:blip r:embed="rId6" cstate="print">
            <a:duotone>
              <a:schemeClr val="accent4">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562478" y="4569691"/>
            <a:ext cx="1274445" cy="548005"/>
          </a:xfrm>
          <a:prstGeom prst="rect">
            <a:avLst/>
          </a:prstGeom>
        </p:spPr>
      </p:pic>
      <p:pic>
        <p:nvPicPr>
          <p:cNvPr id="12" name="Picture 11">
            <a:extLst>
              <a:ext uri="{FF2B5EF4-FFF2-40B4-BE49-F238E27FC236}">
                <a16:creationId xmlns:a16="http://schemas.microsoft.com/office/drawing/2014/main" id="{47873A79-9892-4F16-9BE7-7BC19BE7C7B6}"/>
              </a:ext>
            </a:extLst>
          </p:cNvPr>
          <p:cNvPicPr/>
          <p:nvPr/>
        </p:nvPicPr>
        <p:blipFill rotWithShape="1">
          <a:blip r:embed="rId8" cstate="print">
            <a:clrChange>
              <a:clrFrom>
                <a:srgbClr val="043A2A"/>
              </a:clrFrom>
              <a:clrTo>
                <a:srgbClr val="043A2A">
                  <a:alpha val="0"/>
                </a:srgbClr>
              </a:clrTo>
            </a:clrChange>
            <a:extLst>
              <a:ext uri="{28A0092B-C50C-407E-A947-70E740481C1C}">
                <a14:useLocalDpi xmlns:a14="http://schemas.microsoft.com/office/drawing/2010/main" val="0"/>
              </a:ext>
            </a:extLst>
          </a:blip>
          <a:srcRect l="9006" t="12096" r="7139" b="12582"/>
          <a:stretch/>
        </p:blipFill>
        <p:spPr>
          <a:xfrm>
            <a:off x="1645180" y="4629852"/>
            <a:ext cx="845162" cy="4276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978430" y="303649"/>
            <a:ext cx="321347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solidFill>
                  <a:schemeClr val="accent6">
                    <a:lumMod val="40000"/>
                    <a:lumOff val="60000"/>
                  </a:schemeClr>
                </a:solidFill>
              </a:rPr>
              <a:t>survey</a:t>
            </a:r>
            <a:endParaRPr dirty="0">
              <a:solidFill>
                <a:schemeClr val="accent6">
                  <a:lumMod val="40000"/>
                  <a:lumOff val="60000"/>
                </a:schemeClr>
              </a:solidFill>
            </a:endParaRPr>
          </a:p>
        </p:txBody>
      </p:sp>
      <p:sp>
        <p:nvSpPr>
          <p:cNvPr id="120" name="Google Shape;120;p26"/>
          <p:cNvSpPr txBox="1">
            <a:spLocks noGrp="1"/>
          </p:cNvSpPr>
          <p:nvPr>
            <p:ph type="subTitle" idx="5"/>
          </p:nvPr>
        </p:nvSpPr>
        <p:spPr>
          <a:xfrm>
            <a:off x="4534756" y="893535"/>
            <a:ext cx="4344374" cy="4068325"/>
          </a:xfrm>
          <a:prstGeom prst="rect">
            <a:avLst/>
          </a:prstGeom>
        </p:spPr>
        <p:txBody>
          <a:bodyPr spcFirstLastPara="1" wrap="square" lIns="91425" tIns="91425" rIns="91425" bIns="91425" anchor="t" anchorCtr="0">
            <a:normAutofit lnSpcReduction="10000"/>
          </a:bodyPr>
          <a:lstStyle/>
          <a:p>
            <a:pPr algn="just">
              <a:lnSpc>
                <a:spcPct val="150000"/>
              </a:lnSpc>
            </a:pPr>
            <a:r>
              <a:rPr lang="en-US" sz="1200" dirty="0">
                <a:effectLst/>
                <a:latin typeface="Century Gothic" panose="020B0502020202020204" pitchFamily="34" charset="0"/>
                <a:ea typeface="Roboto Condensed Light"/>
                <a:cs typeface="Roboto Condensed Light"/>
              </a:rPr>
              <a:t>Target Audience: Anyone who likes to surf the internet</a:t>
            </a:r>
            <a:endParaRPr lang="en-IN" sz="1100" dirty="0">
              <a:effectLst/>
              <a:latin typeface="Times New Roman" panose="02020603050405020304" pitchFamily="18" charset="0"/>
              <a:ea typeface="Times New Roman" panose="02020603050405020304" pitchFamily="18" charset="0"/>
            </a:endParaRPr>
          </a:p>
          <a:p>
            <a:pPr algn="just">
              <a:lnSpc>
                <a:spcPct val="150000"/>
              </a:lnSpc>
            </a:pPr>
            <a:r>
              <a:rPr lang="en-US" sz="700" dirty="0">
                <a:effectLst/>
                <a:latin typeface="Century Gothic" panose="020B0502020202020204" pitchFamily="34" charset="0"/>
                <a:ea typeface="Roboto Condensed Light"/>
                <a:cs typeface="Roboto Condensed Light"/>
              </a:rPr>
              <a:t> </a:t>
            </a:r>
            <a:endParaRPr lang="en-IN" sz="1100" dirty="0">
              <a:effectLst/>
              <a:latin typeface="Times New Roman" panose="02020603050405020304" pitchFamily="18" charset="0"/>
              <a:ea typeface="Times New Roman" panose="02020603050405020304" pitchFamily="18" charset="0"/>
            </a:endParaRPr>
          </a:p>
          <a:p>
            <a:pPr algn="just">
              <a:lnSpc>
                <a:spcPct val="115000"/>
              </a:lnSpc>
            </a:pPr>
            <a:r>
              <a:rPr lang="en-US" sz="1200" dirty="0">
                <a:effectLst/>
                <a:latin typeface="Century Gothic" panose="020B0502020202020204" pitchFamily="34" charset="0"/>
                <a:ea typeface="Roboto Condensed Light"/>
                <a:cs typeface="Roboto Condensed Light"/>
              </a:rPr>
              <a:t>In this era of hectic and busy schedules, AI has come to our rescue with its great capability and features to make our tasks on a single tip. </a:t>
            </a:r>
            <a:endParaRPr lang="en-IN" sz="1100" dirty="0">
              <a:effectLst/>
              <a:latin typeface="Times New Roman" panose="02020603050405020304" pitchFamily="18" charset="0"/>
              <a:ea typeface="Times New Roman" panose="02020603050405020304" pitchFamily="18" charset="0"/>
            </a:endParaRPr>
          </a:p>
          <a:p>
            <a:pPr algn="just">
              <a:lnSpc>
                <a:spcPct val="115000"/>
              </a:lnSpc>
            </a:pPr>
            <a:r>
              <a:rPr lang="en-US" sz="700" dirty="0">
                <a:effectLst/>
                <a:latin typeface="Century Gothic" panose="020B0502020202020204" pitchFamily="34" charset="0"/>
                <a:ea typeface="Roboto Condensed Light"/>
                <a:cs typeface="Roboto Condensed Light"/>
              </a:rPr>
              <a:t> </a:t>
            </a:r>
            <a:endParaRPr lang="en-IN" sz="1100" dirty="0">
              <a:effectLst/>
              <a:latin typeface="Times New Roman" panose="02020603050405020304" pitchFamily="18" charset="0"/>
              <a:ea typeface="Times New Roman" panose="02020603050405020304" pitchFamily="18" charset="0"/>
            </a:endParaRPr>
          </a:p>
          <a:p>
            <a:pPr algn="just">
              <a:lnSpc>
                <a:spcPct val="115000"/>
              </a:lnSpc>
            </a:pPr>
            <a:r>
              <a:rPr lang="en-US" sz="1200" dirty="0">
                <a:effectLst/>
                <a:latin typeface="Century Gothic" panose="020B0502020202020204" pitchFamily="34" charset="0"/>
                <a:ea typeface="Roboto Condensed Light"/>
                <a:cs typeface="Roboto Condensed Light"/>
              </a:rPr>
              <a:t>Almost each individual uses the internet. An efficient search engine to get the latest information is a need of time. Traditional search engines which have a keypad-click input interface make your hands busy and you have to devote your complete time for that task and cannot do side tasks meanwhile.</a:t>
            </a:r>
            <a:endParaRPr lang="en-IN" sz="1100" dirty="0">
              <a:effectLst/>
              <a:latin typeface="Times New Roman" panose="02020603050405020304" pitchFamily="18" charset="0"/>
              <a:ea typeface="Times New Roman" panose="02020603050405020304" pitchFamily="18" charset="0"/>
            </a:endParaRPr>
          </a:p>
          <a:p>
            <a:pPr algn="just">
              <a:lnSpc>
                <a:spcPct val="115000"/>
              </a:lnSpc>
            </a:pPr>
            <a:r>
              <a:rPr lang="en-US" sz="700" dirty="0">
                <a:effectLst/>
                <a:latin typeface="Century Gothic" panose="020B0502020202020204" pitchFamily="34" charset="0"/>
                <a:ea typeface="Roboto Condensed Light"/>
                <a:cs typeface="Roboto Condensed Light"/>
              </a:rPr>
              <a:t> </a:t>
            </a:r>
            <a:endParaRPr lang="en-IN" sz="1100" dirty="0">
              <a:effectLst/>
              <a:latin typeface="Times New Roman" panose="02020603050405020304" pitchFamily="18" charset="0"/>
              <a:ea typeface="Times New Roman" panose="02020603050405020304" pitchFamily="18" charset="0"/>
            </a:endParaRPr>
          </a:p>
          <a:p>
            <a:pPr algn="just">
              <a:lnSpc>
                <a:spcPct val="115000"/>
              </a:lnSpc>
            </a:pPr>
            <a:r>
              <a:rPr lang="en-US" sz="1200" dirty="0">
                <a:effectLst/>
                <a:latin typeface="Century Gothic" panose="020B0502020202020204" pitchFamily="34" charset="0"/>
                <a:ea typeface="Roboto Condensed Light"/>
                <a:cs typeface="Roboto Condensed Light"/>
              </a:rPr>
              <a:t>So, we developed an intelligent search engine which works on voice commands and not only searches the internet but also automates many tasks mentioned in the later part of the report. We have also developed the traditional style to maintain the vintage feel.</a:t>
            </a:r>
            <a:endParaRPr lang="en-IN" sz="1100" dirty="0">
              <a:effectLst/>
              <a:latin typeface="Times New Roman" panose="02020603050405020304" pitchFamily="18" charset="0"/>
              <a:ea typeface="Times New Roman" panose="02020603050405020304" pitchFamily="18" charset="0"/>
            </a:endParaRPr>
          </a:p>
        </p:txBody>
      </p:sp>
      <p:sp>
        <p:nvSpPr>
          <p:cNvPr id="124" name="Google Shape;124;p26"/>
          <p:cNvSpPr txBox="1">
            <a:spLocks noGrp="1"/>
          </p:cNvSpPr>
          <p:nvPr>
            <p:ph type="title" idx="9"/>
          </p:nvPr>
        </p:nvSpPr>
        <p:spPr>
          <a:xfrm>
            <a:off x="201063" y="343014"/>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30" name="Google Shape;130;p26"/>
          <p:cNvCxnSpPr>
            <a:cxnSpLocks/>
          </p:cNvCxnSpPr>
          <p:nvPr/>
        </p:nvCxnSpPr>
        <p:spPr>
          <a:xfrm>
            <a:off x="889746" y="231735"/>
            <a:ext cx="0" cy="532867"/>
          </a:xfrm>
          <a:prstGeom prst="straightConnector1">
            <a:avLst/>
          </a:prstGeom>
          <a:noFill/>
          <a:ln w="19050" cap="flat" cmpd="sng">
            <a:solidFill>
              <a:srgbClr val="F3F3F3"/>
            </a:solidFill>
            <a:prstDash val="solid"/>
            <a:round/>
            <a:headEnd type="oval" w="med" len="med"/>
            <a:tailEnd type="oval" w="med" len="med"/>
          </a:ln>
        </p:spPr>
      </p:cxnSp>
      <p:pic>
        <p:nvPicPr>
          <p:cNvPr id="34" name="Picture 33">
            <a:extLst>
              <a:ext uri="{FF2B5EF4-FFF2-40B4-BE49-F238E27FC236}">
                <a16:creationId xmlns:a16="http://schemas.microsoft.com/office/drawing/2014/main" id="{2E838119-D71C-456F-A1CC-0D8F81A35B7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201063" y="4522381"/>
            <a:ext cx="1200073" cy="546520"/>
          </a:xfrm>
          <a:prstGeom prst="rect">
            <a:avLst/>
          </a:prstGeom>
        </p:spPr>
      </p:pic>
      <p:sp>
        <p:nvSpPr>
          <p:cNvPr id="35" name="Google Shape;115;p26">
            <a:extLst>
              <a:ext uri="{FF2B5EF4-FFF2-40B4-BE49-F238E27FC236}">
                <a16:creationId xmlns:a16="http://schemas.microsoft.com/office/drawing/2014/main" id="{DA747A97-A902-47E4-AA00-B090E7DD78BC}"/>
              </a:ext>
            </a:extLst>
          </p:cNvPr>
          <p:cNvSpPr txBox="1">
            <a:spLocks/>
          </p:cNvSpPr>
          <p:nvPr/>
        </p:nvSpPr>
        <p:spPr>
          <a:xfrm>
            <a:off x="5665658" y="557688"/>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r"/>
            <a:r>
              <a:rPr lang="en-US" dirty="0">
                <a:solidFill>
                  <a:srgbClr val="FFC000"/>
                </a:solidFill>
              </a:rPr>
              <a:t>Scope of the project</a:t>
            </a:r>
          </a:p>
        </p:txBody>
      </p:sp>
      <p:sp>
        <p:nvSpPr>
          <p:cNvPr id="9" name="Google Shape;120;p26">
            <a:extLst>
              <a:ext uri="{FF2B5EF4-FFF2-40B4-BE49-F238E27FC236}">
                <a16:creationId xmlns:a16="http://schemas.microsoft.com/office/drawing/2014/main" id="{65BE5D49-00B5-454D-84CB-F60D7408AED4}"/>
              </a:ext>
            </a:extLst>
          </p:cNvPr>
          <p:cNvSpPr txBox="1">
            <a:spLocks/>
          </p:cNvSpPr>
          <p:nvPr/>
        </p:nvSpPr>
        <p:spPr>
          <a:xfrm>
            <a:off x="58447" y="1375892"/>
            <a:ext cx="4244193" cy="3146489"/>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algn="just">
              <a:lnSpc>
                <a:spcPct val="100000"/>
              </a:lnSpc>
              <a:spcAft>
                <a:spcPts val="1000"/>
              </a:spcAft>
            </a:pPr>
            <a:r>
              <a:rPr lang="en-US" sz="1200" dirty="0">
                <a:effectLst/>
                <a:latin typeface="Century Gothic" panose="020B0502020202020204" pitchFamily="34" charset="0"/>
                <a:ea typeface="Roboto Condensed Light"/>
                <a:cs typeface="Roboto Condensed Light"/>
              </a:rPr>
              <a:t>Benefits &amp; Tasks performed by the engine:</a:t>
            </a:r>
            <a:r>
              <a:rPr lang="en-US" sz="1600" dirty="0">
                <a:effectLst/>
                <a:latin typeface="Century Gothic" panose="020B0502020202020204" pitchFamily="34" charset="0"/>
                <a:ea typeface="Roboto Condensed Light"/>
                <a:cs typeface="Roboto Condensed Light"/>
              </a:rPr>
              <a:t> </a:t>
            </a:r>
            <a:r>
              <a:rPr lang="en-US" sz="1200" dirty="0">
                <a:effectLst/>
                <a:latin typeface="Century Gothic" panose="020B0502020202020204" pitchFamily="34" charset="0"/>
                <a:ea typeface="Roboto Condensed Light"/>
                <a:cs typeface="Roboto Condensed Light"/>
              </a:rPr>
              <a:t>- </a:t>
            </a:r>
            <a:endParaRPr lang="en-IN" sz="1000" dirty="0">
              <a:effectLst/>
              <a:latin typeface="Calibri" panose="020F0502020204030204" pitchFamily="34" charset="0"/>
              <a:ea typeface="SimSun" panose="02010600030101010101" pitchFamily="2" charset="-122"/>
              <a:cs typeface="SimSun" panose="02010600030101010101" pitchFamily="2" charset="-122"/>
            </a:endParaRPr>
          </a:p>
          <a:p>
            <a:pPr algn="just">
              <a:lnSpc>
                <a:spcPct val="100000"/>
              </a:lnSpc>
              <a:spcAft>
                <a:spcPts val="1000"/>
              </a:spcAft>
            </a:pPr>
            <a:r>
              <a:rPr lang="en-US" sz="1200" dirty="0">
                <a:effectLst/>
                <a:latin typeface="Century Gothic" panose="020B0502020202020204" pitchFamily="34" charset="0"/>
                <a:ea typeface="Roboto Condensed Light"/>
                <a:cs typeface="Roboto Condensed Light"/>
              </a:rPr>
              <a:t>Intelligent Search Engine | myAssistant Mini </a:t>
            </a:r>
            <a:endParaRPr lang="en-IN" sz="1000" dirty="0">
              <a:latin typeface="Calibri" panose="020F0502020204030204" pitchFamily="34" charset="0"/>
              <a:ea typeface="SimSun" panose="02010600030101010101" pitchFamily="2" charset="-122"/>
              <a:cs typeface="Roboto Condensed Light"/>
            </a:endParaRPr>
          </a:p>
          <a:p>
            <a:pPr algn="just">
              <a:lnSpc>
                <a:spcPct val="100000"/>
              </a:lnSpc>
              <a:spcAft>
                <a:spcPts val="1000"/>
              </a:spcAft>
            </a:pPr>
            <a:r>
              <a:rPr lang="en-US" sz="1200" dirty="0">
                <a:effectLst/>
                <a:latin typeface="Century Gothic" panose="020B0502020202020204" pitchFamily="34" charset="0"/>
                <a:ea typeface="Roboto Condensed Light"/>
                <a:cs typeface="Roboto Condensed Light"/>
              </a:rPr>
              <a:t>Summarize Internet Information, send emails and messages, invite colleagues for GoogleMeet, Weather reports, automate tasks like opening websites, play videos on streaming platforms, take selfies, stream news, store your data and many more</a:t>
            </a:r>
            <a:endParaRPr lang="en-IN" sz="1000" dirty="0">
              <a:effectLst/>
              <a:latin typeface="Calibri" panose="020F0502020204030204" pitchFamily="34" charset="0"/>
              <a:ea typeface="Roboto Condensed Light"/>
              <a:cs typeface="Roboto Condensed Light"/>
            </a:endParaRPr>
          </a:p>
          <a:p>
            <a:pPr algn="just">
              <a:lnSpc>
                <a:spcPct val="100000"/>
              </a:lnSpc>
              <a:spcAft>
                <a:spcPts val="1000"/>
              </a:spcAft>
            </a:pPr>
            <a:r>
              <a:rPr lang="en-US" sz="1200" dirty="0">
                <a:effectLst/>
                <a:latin typeface="Century Gothic" panose="020B0502020202020204" pitchFamily="34" charset="0"/>
                <a:ea typeface="Roboto Condensed Light"/>
                <a:cs typeface="Roboto Condensed Light"/>
              </a:rPr>
              <a:t> Mini Search Engine | django website</a:t>
            </a:r>
            <a:endParaRPr lang="en-IN" sz="1000" dirty="0">
              <a:latin typeface="Calibri" panose="020F0502020204030204" pitchFamily="34" charset="0"/>
              <a:ea typeface="SimSun" panose="02010600030101010101" pitchFamily="2" charset="-122"/>
              <a:cs typeface="Roboto Condensed Light"/>
            </a:endParaRPr>
          </a:p>
          <a:p>
            <a:pPr algn="just">
              <a:lnSpc>
                <a:spcPct val="100000"/>
              </a:lnSpc>
              <a:spcAft>
                <a:spcPts val="1000"/>
              </a:spcAft>
            </a:pPr>
            <a:r>
              <a:rPr lang="en-US" sz="1200" dirty="0">
                <a:effectLst/>
                <a:latin typeface="Century Gothic" panose="020B0502020202020204" pitchFamily="34" charset="0"/>
                <a:ea typeface="Roboto Condensed Light"/>
                <a:cs typeface="Roboto Condensed Light"/>
              </a:rPr>
              <a:t>Search the internet in traditional way and produce all the information in form of text and provide hyperlinks to source webpages</a:t>
            </a:r>
          </a:p>
        </p:txBody>
      </p:sp>
      <p:sp>
        <p:nvSpPr>
          <p:cNvPr id="10" name="Google Shape;115;p26">
            <a:extLst>
              <a:ext uri="{FF2B5EF4-FFF2-40B4-BE49-F238E27FC236}">
                <a16:creationId xmlns:a16="http://schemas.microsoft.com/office/drawing/2014/main" id="{6C54FFDC-B2B4-4799-93CE-948BBB6CF231}"/>
              </a:ext>
            </a:extLst>
          </p:cNvPr>
          <p:cNvSpPr txBox="1">
            <a:spLocks/>
          </p:cNvSpPr>
          <p:nvPr/>
        </p:nvSpPr>
        <p:spPr>
          <a:xfrm>
            <a:off x="201063" y="1030692"/>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solidFill>
                  <a:srgbClr val="FFC000"/>
                </a:solidFill>
              </a:rPr>
              <a:t>Project Objectives</a:t>
            </a:r>
          </a:p>
        </p:txBody>
      </p:sp>
    </p:spTree>
    <p:extLst>
      <p:ext uri="{BB962C8B-B14F-4D97-AF65-F5344CB8AC3E}">
        <p14:creationId xmlns:p14="http://schemas.microsoft.com/office/powerpoint/2010/main" val="296414855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978430" y="303649"/>
            <a:ext cx="3213471"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solidFill>
                  <a:schemeClr val="accent6">
                    <a:lumMod val="40000"/>
                    <a:lumOff val="60000"/>
                  </a:schemeClr>
                </a:solidFill>
              </a:rPr>
              <a:t>System architecture</a:t>
            </a:r>
            <a:endParaRPr dirty="0">
              <a:solidFill>
                <a:schemeClr val="accent6">
                  <a:lumMod val="40000"/>
                  <a:lumOff val="60000"/>
                </a:schemeClr>
              </a:solidFill>
            </a:endParaRPr>
          </a:p>
        </p:txBody>
      </p:sp>
      <p:sp>
        <p:nvSpPr>
          <p:cNvPr id="120" name="Google Shape;120;p26"/>
          <p:cNvSpPr txBox="1">
            <a:spLocks noGrp="1"/>
          </p:cNvSpPr>
          <p:nvPr>
            <p:ph type="subTitle" idx="5"/>
          </p:nvPr>
        </p:nvSpPr>
        <p:spPr>
          <a:xfrm>
            <a:off x="4534756" y="893535"/>
            <a:ext cx="4344374" cy="4068325"/>
          </a:xfrm>
          <a:prstGeom prst="rect">
            <a:avLst/>
          </a:prstGeom>
        </p:spPr>
        <p:txBody>
          <a:bodyPr spcFirstLastPara="1" wrap="square" lIns="91425" tIns="91425" rIns="91425" bIns="91425" anchor="t" anchorCtr="0">
            <a:normAutofit lnSpcReduction="10000"/>
          </a:bodyPr>
          <a:lstStyle/>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The assistant can be used to search for information and automate tasks mentioned in the objectives by speaking specific keywords mentioned in the myAssistant Guide provided at the end of this report.</a:t>
            </a:r>
            <a:endParaRPr lang="en-IN" sz="1200" dirty="0">
              <a:effectLst/>
              <a:latin typeface="Times New Roman" panose="02020603050405020304" pitchFamily="18" charset="0"/>
              <a:ea typeface="Times New Roman" panose="02020603050405020304" pitchFamily="18" charset="0"/>
            </a:endParaRPr>
          </a:p>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We used pyttsx3 and speech recognition packages to take user input from the user and produce results in form of voice. The assistant wakes up when given a specific command and then user can tell her to do the task, he wants to get accomplished. </a:t>
            </a:r>
            <a:endParaRPr lang="en-IN" sz="1200" dirty="0">
              <a:effectLst/>
              <a:latin typeface="Times New Roman" panose="02020603050405020304" pitchFamily="18" charset="0"/>
              <a:ea typeface="Times New Roman" panose="02020603050405020304" pitchFamily="18" charset="0"/>
            </a:endParaRPr>
          </a:p>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We used packages like pyautogui, Wikipedia, pywhatkit, webbrowser, smtplib, datetime, time to automate several tasks fed to the assistant. We developed an UI for a quick start to dive into our project using the Pygame and Tkinter. We have used Toast notifications for more efficiency and better usage of both the traditional and intelligent search engine.</a:t>
            </a:r>
            <a:endParaRPr lang="en-IN" sz="1200" dirty="0">
              <a:effectLst/>
              <a:latin typeface="Times New Roman" panose="02020603050405020304" pitchFamily="18" charset="0"/>
              <a:ea typeface="Times New Roman" panose="02020603050405020304" pitchFamily="18" charset="0"/>
            </a:endParaRPr>
          </a:p>
        </p:txBody>
      </p:sp>
      <p:sp>
        <p:nvSpPr>
          <p:cNvPr id="124" name="Google Shape;124;p26"/>
          <p:cNvSpPr txBox="1">
            <a:spLocks noGrp="1"/>
          </p:cNvSpPr>
          <p:nvPr>
            <p:ph type="title" idx="9"/>
          </p:nvPr>
        </p:nvSpPr>
        <p:spPr>
          <a:xfrm>
            <a:off x="201063" y="343014"/>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30" name="Google Shape;130;p26"/>
          <p:cNvCxnSpPr>
            <a:cxnSpLocks/>
          </p:cNvCxnSpPr>
          <p:nvPr/>
        </p:nvCxnSpPr>
        <p:spPr>
          <a:xfrm>
            <a:off x="889746" y="231735"/>
            <a:ext cx="0" cy="532867"/>
          </a:xfrm>
          <a:prstGeom prst="straightConnector1">
            <a:avLst/>
          </a:prstGeom>
          <a:noFill/>
          <a:ln w="19050" cap="flat" cmpd="sng">
            <a:solidFill>
              <a:srgbClr val="F3F3F3"/>
            </a:solidFill>
            <a:prstDash val="solid"/>
            <a:round/>
            <a:headEnd type="oval" w="med" len="med"/>
            <a:tailEnd type="oval" w="med" len="med"/>
          </a:ln>
        </p:spPr>
      </p:cxnSp>
      <p:pic>
        <p:nvPicPr>
          <p:cNvPr id="34" name="Picture 33">
            <a:extLst>
              <a:ext uri="{FF2B5EF4-FFF2-40B4-BE49-F238E27FC236}">
                <a16:creationId xmlns:a16="http://schemas.microsoft.com/office/drawing/2014/main" id="{2E838119-D71C-456F-A1CC-0D8F81A35B7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201063" y="4522381"/>
            <a:ext cx="1200073" cy="546520"/>
          </a:xfrm>
          <a:prstGeom prst="rect">
            <a:avLst/>
          </a:prstGeom>
        </p:spPr>
      </p:pic>
      <p:sp>
        <p:nvSpPr>
          <p:cNvPr id="35" name="Google Shape;115;p26">
            <a:extLst>
              <a:ext uri="{FF2B5EF4-FFF2-40B4-BE49-F238E27FC236}">
                <a16:creationId xmlns:a16="http://schemas.microsoft.com/office/drawing/2014/main" id="{DA747A97-A902-47E4-AA00-B090E7DD78BC}"/>
              </a:ext>
            </a:extLst>
          </p:cNvPr>
          <p:cNvSpPr txBox="1">
            <a:spLocks/>
          </p:cNvSpPr>
          <p:nvPr/>
        </p:nvSpPr>
        <p:spPr>
          <a:xfrm>
            <a:off x="5665658" y="557688"/>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r"/>
            <a:r>
              <a:rPr lang="en-US" dirty="0">
                <a:solidFill>
                  <a:srgbClr val="FFC000"/>
                </a:solidFill>
              </a:rPr>
              <a:t>myAssistant MINI</a:t>
            </a:r>
          </a:p>
        </p:txBody>
      </p:sp>
      <p:sp>
        <p:nvSpPr>
          <p:cNvPr id="9" name="Google Shape;120;p26">
            <a:extLst>
              <a:ext uri="{FF2B5EF4-FFF2-40B4-BE49-F238E27FC236}">
                <a16:creationId xmlns:a16="http://schemas.microsoft.com/office/drawing/2014/main" id="{65BE5D49-00B5-454D-84CB-F60D7408AED4}"/>
              </a:ext>
            </a:extLst>
          </p:cNvPr>
          <p:cNvSpPr txBox="1">
            <a:spLocks/>
          </p:cNvSpPr>
          <p:nvPr/>
        </p:nvSpPr>
        <p:spPr>
          <a:xfrm>
            <a:off x="58447" y="1375892"/>
            <a:ext cx="4244193" cy="3146489"/>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None/>
              <a:defRPr sz="1400" b="0" i="0" u="none" strike="noStrike" cap="none">
                <a:solidFill>
                  <a:srgbClr val="F3F3F3"/>
                </a:solidFill>
                <a:latin typeface="Fira Sans Condensed Light"/>
                <a:ea typeface="Fira Sans Condensed Light"/>
                <a:cs typeface="Fira Sans Condensed Light"/>
                <a:sym typeface="Fira Sans Condensed Light"/>
              </a:defRPr>
            </a:lvl9pPr>
          </a:lstStyle>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The traditional search engine uses web scraping method to produce the results on the webpage which is hosted on the local server and is created using HTML and styled using CSS. </a:t>
            </a:r>
            <a:endParaRPr lang="en-IN" sz="1200" dirty="0">
              <a:effectLst/>
              <a:latin typeface="Times New Roman" panose="02020603050405020304" pitchFamily="18" charset="0"/>
              <a:ea typeface="Times New Roman" panose="02020603050405020304" pitchFamily="18" charset="0"/>
            </a:endParaRPr>
          </a:p>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Django is used to manage the project and the website. Beautiful Soup bs4 is used to web scrape and produce the results in a systematic manner and then are dynamically incorporated into the webpage and displayed.</a:t>
            </a:r>
            <a:endParaRPr lang="en-IN" sz="1200" dirty="0">
              <a:effectLst/>
              <a:latin typeface="Times New Roman" panose="02020603050405020304" pitchFamily="18" charset="0"/>
              <a:ea typeface="Times New Roman" panose="02020603050405020304" pitchFamily="18" charset="0"/>
            </a:endParaRPr>
          </a:p>
          <a:p>
            <a:pPr algn="just">
              <a:lnSpc>
                <a:spcPct val="115000"/>
              </a:lnSpc>
              <a:spcBef>
                <a:spcPts val="500"/>
              </a:spcBef>
            </a:pPr>
            <a:r>
              <a:rPr lang="en-US" sz="1200" dirty="0">
                <a:effectLst/>
                <a:latin typeface="Century Gothic" panose="020B0502020202020204" pitchFamily="34" charset="0"/>
                <a:ea typeface="Roboto Condensed Light"/>
                <a:cs typeface="Roboto Condensed Light"/>
              </a:rPr>
              <a:t>The user can search anything he wants by inputting text into the search bar and in a span of seconds will get the results regarding the topic which is available on the internet. The user can repeatedly query the search engine to get the desired results.</a:t>
            </a:r>
            <a:endParaRPr lang="en-IN" sz="1200" dirty="0">
              <a:effectLst/>
              <a:latin typeface="Times New Roman" panose="02020603050405020304" pitchFamily="18" charset="0"/>
              <a:ea typeface="Times New Roman" panose="02020603050405020304" pitchFamily="18" charset="0"/>
            </a:endParaRPr>
          </a:p>
        </p:txBody>
      </p:sp>
      <p:sp>
        <p:nvSpPr>
          <p:cNvPr id="10" name="Google Shape;115;p26">
            <a:extLst>
              <a:ext uri="{FF2B5EF4-FFF2-40B4-BE49-F238E27FC236}">
                <a16:creationId xmlns:a16="http://schemas.microsoft.com/office/drawing/2014/main" id="{6C54FFDC-B2B4-4799-93CE-948BBB6CF231}"/>
              </a:ext>
            </a:extLst>
          </p:cNvPr>
          <p:cNvSpPr txBox="1">
            <a:spLocks/>
          </p:cNvSpPr>
          <p:nvPr/>
        </p:nvSpPr>
        <p:spPr>
          <a:xfrm>
            <a:off x="201063" y="1030692"/>
            <a:ext cx="3213471" cy="42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r>
              <a:rPr lang="en-US" dirty="0">
                <a:solidFill>
                  <a:srgbClr val="FFC000"/>
                </a:solidFill>
              </a:rPr>
              <a:t>miniSearch </a:t>
            </a:r>
          </a:p>
        </p:txBody>
      </p:sp>
    </p:spTree>
    <p:extLst>
      <p:ext uri="{BB962C8B-B14F-4D97-AF65-F5344CB8AC3E}">
        <p14:creationId xmlns:p14="http://schemas.microsoft.com/office/powerpoint/2010/main" val="20175846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558397" y="61765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chemeClr val="accent6">
                    <a:lumMod val="40000"/>
                    <a:lumOff val="60000"/>
                  </a:schemeClr>
                </a:solidFill>
              </a:rPr>
              <a:t>miniSearch ENGINE </a:t>
            </a:r>
            <a:endParaRPr dirty="0">
              <a:solidFill>
                <a:schemeClr val="accent6">
                  <a:lumMod val="40000"/>
                  <a:lumOff val="60000"/>
                </a:schemeClr>
              </a:solidFill>
            </a:endParaRPr>
          </a:p>
        </p:txBody>
      </p:sp>
      <p:grpSp>
        <p:nvGrpSpPr>
          <p:cNvPr id="407" name="Google Shape;407;p32"/>
          <p:cNvGrpSpPr/>
          <p:nvPr/>
        </p:nvGrpSpPr>
        <p:grpSpPr>
          <a:xfrm>
            <a:off x="3254244" y="1879792"/>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642852" y="2370795"/>
            <a:ext cx="2208600" cy="701400"/>
          </a:xfrm>
          <a:prstGeom prst="rect">
            <a:avLst/>
          </a:prstGeom>
        </p:spPr>
        <p:txBody>
          <a:bodyPr spcFirstLastPara="1" wrap="square" lIns="91425" tIns="182875" rIns="91425" bIns="91425" anchor="t" anchorCtr="0">
            <a:noAutofit/>
          </a:bodyPr>
          <a:lstStyle/>
          <a:p>
            <a:pPr marL="0" lvl="0" indent="0" algn="r" rtl="0">
              <a:lnSpc>
                <a:spcPct val="100000"/>
              </a:lnSpc>
              <a:spcBef>
                <a:spcPts val="0"/>
              </a:spcBef>
              <a:spcAft>
                <a:spcPts val="1600"/>
              </a:spcAft>
              <a:buNone/>
            </a:pPr>
            <a:r>
              <a:rPr lang="en-IN" sz="1400" dirty="0"/>
              <a:t>M</a:t>
            </a:r>
            <a:r>
              <a:rPr lang="en" sz="1400" dirty="0"/>
              <a:t>anages the complete project and and launch the website. It is the core of our project</a:t>
            </a:r>
            <a:endParaRPr sz="1400" dirty="0"/>
          </a:p>
        </p:txBody>
      </p:sp>
      <p:sp>
        <p:nvSpPr>
          <p:cNvPr id="634" name="Google Shape;634;p32"/>
          <p:cNvSpPr txBox="1">
            <a:spLocks noGrp="1"/>
          </p:cNvSpPr>
          <p:nvPr>
            <p:ph type="subTitle" idx="4294967295"/>
          </p:nvPr>
        </p:nvSpPr>
        <p:spPr>
          <a:xfrm>
            <a:off x="6074974" y="1697138"/>
            <a:ext cx="292017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US" sz="1400" dirty="0"/>
              <a:t>Beautiful Soup bs4 is used to web scrape and produce the results in a systematic manner and then are dynamically incorporated into the webpage and displayed.</a:t>
            </a:r>
          </a:p>
        </p:txBody>
      </p:sp>
      <p:sp>
        <p:nvSpPr>
          <p:cNvPr id="635" name="Google Shape;635;p32"/>
          <p:cNvSpPr txBox="1">
            <a:spLocks noGrp="1"/>
          </p:cNvSpPr>
          <p:nvPr>
            <p:ph type="subTitle" idx="4294967295"/>
          </p:nvPr>
        </p:nvSpPr>
        <p:spPr>
          <a:xfrm>
            <a:off x="6074974" y="3294263"/>
            <a:ext cx="2208600" cy="701400"/>
          </a:xfrm>
          <a:prstGeom prst="rect">
            <a:avLst/>
          </a:prstGeom>
        </p:spPr>
        <p:txBody>
          <a:bodyPr spcFirstLastPara="1" wrap="square" lIns="91425" tIns="182875" rIns="91425" bIns="91425" anchor="t" anchorCtr="0">
            <a:noAutofit/>
          </a:bodyPr>
          <a:lstStyle/>
          <a:p>
            <a:pPr marL="0" lvl="0" indent="0" algn="l" rtl="0">
              <a:lnSpc>
                <a:spcPct val="100000"/>
              </a:lnSpc>
              <a:spcBef>
                <a:spcPts val="0"/>
              </a:spcBef>
              <a:spcAft>
                <a:spcPts val="1600"/>
              </a:spcAft>
              <a:buNone/>
            </a:pPr>
            <a:r>
              <a:rPr lang="en-IN" sz="1400" dirty="0"/>
              <a:t>The website template is designed using HTML and styled by CSS</a:t>
            </a:r>
            <a:endParaRPr sz="1400" dirty="0"/>
          </a:p>
        </p:txBody>
      </p:sp>
      <p:cxnSp>
        <p:nvCxnSpPr>
          <p:cNvPr id="636" name="Google Shape;636;p32"/>
          <p:cNvCxnSpPr>
            <a:cxnSpLocks/>
            <a:stCxn id="634" idx="1"/>
          </p:cNvCxnSpPr>
          <p:nvPr/>
        </p:nvCxnSpPr>
        <p:spPr>
          <a:xfrm rot="10800000" flipV="1">
            <a:off x="5172574" y="2047838"/>
            <a:ext cx="902400" cy="1941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7" name="Google Shape;637;p32"/>
          <p:cNvCxnSpPr>
            <a:stCxn id="635" idx="1"/>
          </p:cNvCxnSpPr>
          <p:nvPr/>
        </p:nvCxnSpPr>
        <p:spPr>
          <a:xfrm rot="10800000">
            <a:off x="4590274" y="3202463"/>
            <a:ext cx="1484700" cy="442500"/>
          </a:xfrm>
          <a:prstGeom prst="bentConnector3">
            <a:avLst>
              <a:gd name="adj1" fmla="val 50000"/>
            </a:avLst>
          </a:prstGeom>
          <a:noFill/>
          <a:ln w="19050" cap="flat" cmpd="sng">
            <a:solidFill>
              <a:srgbClr val="F3F3F3"/>
            </a:solidFill>
            <a:prstDash val="solid"/>
            <a:round/>
            <a:headEnd type="oval" w="med" len="med"/>
            <a:tailEnd type="none" w="med" len="med"/>
          </a:ln>
        </p:spPr>
      </p:cxnSp>
      <p:cxnSp>
        <p:nvCxnSpPr>
          <p:cNvPr id="638" name="Google Shape;638;p32"/>
          <p:cNvCxnSpPr>
            <a:stCxn id="633" idx="3"/>
          </p:cNvCxnSpPr>
          <p:nvPr/>
        </p:nvCxnSpPr>
        <p:spPr>
          <a:xfrm>
            <a:off x="2851452" y="2721495"/>
            <a:ext cx="841800" cy="0"/>
          </a:xfrm>
          <a:prstGeom prst="straightConnector1">
            <a:avLst/>
          </a:prstGeom>
          <a:noFill/>
          <a:ln w="19050" cap="flat" cmpd="sng">
            <a:solidFill>
              <a:srgbClr val="F3F3F3"/>
            </a:solidFill>
            <a:prstDash val="solid"/>
            <a:round/>
            <a:headEnd type="oval" w="med" len="med"/>
            <a:tailEnd type="none" w="med" len="med"/>
          </a:ln>
        </p:spPr>
      </p:cxnSp>
      <p:sp>
        <p:nvSpPr>
          <p:cNvPr id="639" name="Google Shape;639;p32"/>
          <p:cNvSpPr txBox="1">
            <a:spLocks noGrp="1"/>
          </p:cNvSpPr>
          <p:nvPr>
            <p:ph type="subTitle" idx="4294967295"/>
          </p:nvPr>
        </p:nvSpPr>
        <p:spPr>
          <a:xfrm>
            <a:off x="600556" y="1922736"/>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IN" sz="1600" b="1" dirty="0">
                <a:solidFill>
                  <a:srgbClr val="FFC000"/>
                </a:solidFill>
                <a:latin typeface="Rajdhani"/>
                <a:ea typeface="Rajdhani"/>
                <a:cs typeface="Rajdhani"/>
                <a:sym typeface="Rajdhani"/>
              </a:rPr>
              <a:t>DJANGO</a:t>
            </a:r>
            <a:endParaRPr sz="1600" b="1" dirty="0">
              <a:solidFill>
                <a:srgbClr val="FFC000"/>
              </a:solidFill>
              <a:latin typeface="Rajdhani"/>
              <a:ea typeface="Rajdhani"/>
              <a:cs typeface="Rajdhani"/>
              <a:sym typeface="Rajdhani"/>
            </a:endParaRPr>
          </a:p>
        </p:txBody>
      </p:sp>
      <p:sp>
        <p:nvSpPr>
          <p:cNvPr id="640" name="Google Shape;640;p32"/>
          <p:cNvSpPr txBox="1">
            <a:spLocks noGrp="1"/>
          </p:cNvSpPr>
          <p:nvPr>
            <p:ph type="subTitle" idx="4294967295"/>
          </p:nvPr>
        </p:nvSpPr>
        <p:spPr>
          <a:xfrm>
            <a:off x="6074974" y="1191968"/>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solidFill>
                  <a:srgbClr val="FFC000"/>
                </a:solidFill>
                <a:latin typeface="Rajdhani"/>
                <a:ea typeface="Rajdhani"/>
                <a:cs typeface="Rajdhani"/>
                <a:sym typeface="Rajdhani"/>
              </a:rPr>
              <a:t>BEAUTIFUL SOUP BS4</a:t>
            </a:r>
            <a:endParaRPr sz="1600" b="1" dirty="0">
              <a:solidFill>
                <a:srgbClr val="FFC000"/>
              </a:solidFill>
              <a:latin typeface="Rajdhani"/>
              <a:ea typeface="Rajdhani"/>
              <a:cs typeface="Rajdhani"/>
              <a:sym typeface="Rajdhani"/>
            </a:endParaRPr>
          </a:p>
        </p:txBody>
      </p:sp>
      <p:sp>
        <p:nvSpPr>
          <p:cNvPr id="641" name="Google Shape;641;p32"/>
          <p:cNvSpPr txBox="1">
            <a:spLocks noGrp="1"/>
          </p:cNvSpPr>
          <p:nvPr>
            <p:ph type="subTitle" idx="4294967295"/>
          </p:nvPr>
        </p:nvSpPr>
        <p:spPr>
          <a:xfrm>
            <a:off x="6074975" y="2925285"/>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 sz="1600" b="1" dirty="0">
                <a:solidFill>
                  <a:srgbClr val="FFC000"/>
                </a:solidFill>
                <a:latin typeface="Rajdhani"/>
                <a:ea typeface="Rajdhani"/>
                <a:cs typeface="Rajdhani"/>
                <a:sym typeface="Rajdhani"/>
              </a:rPr>
              <a:t>HTML &amp; CSS</a:t>
            </a:r>
            <a:endParaRPr sz="1600" b="1" dirty="0">
              <a:solidFill>
                <a:srgbClr val="FFC000"/>
              </a:solidFill>
              <a:latin typeface="Rajdhani"/>
              <a:ea typeface="Rajdhani"/>
              <a:cs typeface="Rajdhani"/>
              <a:sym typeface="Rajdhani"/>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481625" y="1003969"/>
            <a:ext cx="3971203" cy="319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6">
                    <a:lumMod val="20000"/>
                    <a:lumOff val="80000"/>
                  </a:schemeClr>
                </a:solidFill>
              </a:rPr>
              <a:t>WORKING MODEL &amp; USER GUIDE</a:t>
            </a:r>
            <a:endParaRPr dirty="0">
              <a:solidFill>
                <a:schemeClr val="accent6">
                  <a:lumMod val="20000"/>
                  <a:lumOff val="80000"/>
                </a:schemeClr>
              </a:solidFill>
            </a:endParaRPr>
          </a:p>
        </p:txBody>
      </p:sp>
      <p:sp>
        <p:nvSpPr>
          <p:cNvPr id="175" name="Google Shape;175;p30"/>
          <p:cNvSpPr txBox="1">
            <a:spLocks noGrp="1"/>
          </p:cNvSpPr>
          <p:nvPr>
            <p:ph type="subTitle" idx="1"/>
          </p:nvPr>
        </p:nvSpPr>
        <p:spPr>
          <a:xfrm>
            <a:off x="6073155" y="3277917"/>
            <a:ext cx="2815664" cy="5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LEARN ABOUT ALL THE TASKS PERFORMED BY MINI</a:t>
            </a:r>
            <a:endParaRPr dirty="0"/>
          </a:p>
        </p:txBody>
      </p:sp>
      <p:sp>
        <p:nvSpPr>
          <p:cNvPr id="176" name="Google Shape;176;p30"/>
          <p:cNvSpPr txBox="1">
            <a:spLocks noGrp="1"/>
          </p:cNvSpPr>
          <p:nvPr>
            <p:ph type="title" idx="2"/>
          </p:nvPr>
        </p:nvSpPr>
        <p:spPr>
          <a:xfrm>
            <a:off x="5080477" y="3111649"/>
            <a:ext cx="1704425" cy="8405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400" dirty="0"/>
              <a:t>04</a:t>
            </a:r>
            <a:endParaRPr sz="5400" dirty="0"/>
          </a:p>
        </p:txBody>
      </p:sp>
      <p:cxnSp>
        <p:nvCxnSpPr>
          <p:cNvPr id="177" name="Google Shape;177;p30"/>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pic>
        <p:nvPicPr>
          <p:cNvPr id="6" name="Picture 5">
            <a:extLst>
              <a:ext uri="{FF2B5EF4-FFF2-40B4-BE49-F238E27FC236}">
                <a16:creationId xmlns:a16="http://schemas.microsoft.com/office/drawing/2014/main" id="{5D337E91-B9F5-4925-9FA5-4CA9F5324D2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4856783" y="1255885"/>
            <a:ext cx="3714484" cy="169159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2876305" y="4263276"/>
            <a:ext cx="321103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solidFill>
                  <a:srgbClr val="FFC000"/>
                </a:solidFill>
              </a:rPr>
              <a:t>TASKS I CAN DO</a:t>
            </a:r>
            <a:endParaRPr dirty="0">
              <a:solidFill>
                <a:srgbClr val="FFC000"/>
              </a:solidFill>
            </a:endParaRPr>
          </a:p>
        </p:txBody>
      </p:sp>
      <p:sp>
        <p:nvSpPr>
          <p:cNvPr id="654" name="Google Shape;654;p34"/>
          <p:cNvSpPr txBox="1">
            <a:spLocks noGrp="1"/>
          </p:cNvSpPr>
          <p:nvPr>
            <p:ph type="subTitle" idx="4294967295"/>
          </p:nvPr>
        </p:nvSpPr>
        <p:spPr>
          <a:xfrm flipH="1">
            <a:off x="252670" y="789345"/>
            <a:ext cx="2665284" cy="2074357"/>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300"/>
              </a:spcAft>
              <a:buNone/>
            </a:pPr>
            <a:r>
              <a:rPr lang="en-US" sz="1400" dirty="0">
                <a:latin typeface="OCR A Extended" panose="02010509020102010303" pitchFamily="50" charset="0"/>
              </a:rPr>
              <a:t>Invite for a meeting</a:t>
            </a:r>
          </a:p>
          <a:p>
            <a:pPr marL="0" lvl="0" indent="0" rtl="0">
              <a:lnSpc>
                <a:spcPct val="100000"/>
              </a:lnSpc>
              <a:spcBef>
                <a:spcPts val="0"/>
              </a:spcBef>
              <a:spcAft>
                <a:spcPts val="300"/>
              </a:spcAft>
              <a:buNone/>
            </a:pPr>
            <a:r>
              <a:rPr lang="en-US" sz="1400" dirty="0">
                <a:latin typeface="OCR A Extended" panose="02010509020102010303" pitchFamily="50" charset="0"/>
              </a:rPr>
              <a:t>Send a message</a:t>
            </a:r>
          </a:p>
          <a:p>
            <a:pPr marL="0" lvl="0" indent="0" rtl="0">
              <a:lnSpc>
                <a:spcPct val="100000"/>
              </a:lnSpc>
              <a:spcBef>
                <a:spcPts val="0"/>
              </a:spcBef>
              <a:spcAft>
                <a:spcPts val="300"/>
              </a:spcAft>
              <a:buNone/>
            </a:pPr>
            <a:r>
              <a:rPr lang="en-US" sz="1400" dirty="0">
                <a:latin typeface="OCR A Extended" panose="02010509020102010303" pitchFamily="50" charset="0"/>
              </a:rPr>
              <a:t>Send Emails </a:t>
            </a:r>
          </a:p>
          <a:p>
            <a:pPr marL="0" lvl="0" indent="0" rtl="0">
              <a:lnSpc>
                <a:spcPct val="100000"/>
              </a:lnSpc>
              <a:spcBef>
                <a:spcPts val="0"/>
              </a:spcBef>
              <a:spcAft>
                <a:spcPts val="300"/>
              </a:spcAft>
              <a:buNone/>
            </a:pPr>
            <a:r>
              <a:rPr lang="en-US" sz="1400" dirty="0">
                <a:latin typeface="OCR A Extended" panose="02010509020102010303" pitchFamily="50" charset="0"/>
              </a:rPr>
              <a:t>Browse Instagram </a:t>
            </a:r>
          </a:p>
          <a:p>
            <a:pPr marL="0" lvl="0" indent="0" rtl="0">
              <a:lnSpc>
                <a:spcPct val="100000"/>
              </a:lnSpc>
              <a:spcBef>
                <a:spcPts val="0"/>
              </a:spcBef>
              <a:spcAft>
                <a:spcPts val="300"/>
              </a:spcAft>
              <a:buNone/>
            </a:pPr>
            <a:r>
              <a:rPr lang="en-US" sz="1400" dirty="0">
                <a:latin typeface="OCR A Extended" panose="02010509020102010303" pitchFamily="50" charset="0"/>
              </a:rPr>
              <a:t>Browse websites</a:t>
            </a:r>
          </a:p>
          <a:p>
            <a:pPr marL="0" lvl="0" indent="0" rtl="0">
              <a:lnSpc>
                <a:spcPct val="100000"/>
              </a:lnSpc>
              <a:spcBef>
                <a:spcPts val="0"/>
              </a:spcBef>
              <a:spcAft>
                <a:spcPts val="300"/>
              </a:spcAft>
              <a:buNone/>
            </a:pPr>
            <a:r>
              <a:rPr lang="en-US" sz="1400" dirty="0">
                <a:latin typeface="OCR A Extended" panose="02010509020102010303" pitchFamily="50" charset="0"/>
              </a:rPr>
              <a:t>Read novels </a:t>
            </a:r>
          </a:p>
          <a:p>
            <a:pPr marL="0" lvl="0" indent="0" rtl="0">
              <a:lnSpc>
                <a:spcPct val="100000"/>
              </a:lnSpc>
              <a:spcBef>
                <a:spcPts val="0"/>
              </a:spcBef>
              <a:spcAft>
                <a:spcPts val="300"/>
              </a:spcAft>
              <a:buNone/>
            </a:pPr>
            <a:r>
              <a:rPr lang="en-US" sz="1400" dirty="0">
                <a:latin typeface="OCR A Extended" panose="02010509020102010303" pitchFamily="50" charset="0"/>
              </a:rPr>
              <a:t>Take selfies</a:t>
            </a:r>
          </a:p>
          <a:p>
            <a:pPr marL="0" lvl="0" indent="0" rtl="0">
              <a:lnSpc>
                <a:spcPct val="100000"/>
              </a:lnSpc>
              <a:spcBef>
                <a:spcPts val="0"/>
              </a:spcBef>
              <a:spcAft>
                <a:spcPts val="300"/>
              </a:spcAft>
              <a:buNone/>
            </a:pPr>
            <a:r>
              <a:rPr lang="en-US" sz="1400" dirty="0">
                <a:latin typeface="OCR A Extended" panose="02010509020102010303" pitchFamily="50" charset="0"/>
              </a:rPr>
              <a:t>Play videos </a:t>
            </a:r>
          </a:p>
          <a:p>
            <a:pPr marL="0" lvl="0" indent="0" rtl="0">
              <a:lnSpc>
                <a:spcPct val="100000"/>
              </a:lnSpc>
              <a:spcBef>
                <a:spcPts val="0"/>
              </a:spcBef>
              <a:spcAft>
                <a:spcPts val="300"/>
              </a:spcAft>
              <a:buNone/>
            </a:pPr>
            <a:r>
              <a:rPr lang="en-US" sz="1400" dirty="0">
                <a:latin typeface="OCR A Extended" panose="02010509020102010303" pitchFamily="50" charset="0"/>
              </a:rPr>
              <a:t>Create note for you </a:t>
            </a:r>
          </a:p>
          <a:p>
            <a:pPr marL="0" lvl="0" indent="0" rtl="0">
              <a:lnSpc>
                <a:spcPct val="100000"/>
              </a:lnSpc>
              <a:spcBef>
                <a:spcPts val="0"/>
              </a:spcBef>
              <a:spcAft>
                <a:spcPts val="300"/>
              </a:spcAft>
              <a:buNone/>
            </a:pPr>
            <a:r>
              <a:rPr lang="en-US" sz="1400" dirty="0">
                <a:latin typeface="OCR A Extended" panose="02010509020102010303" pitchFamily="50" charset="0"/>
              </a:rPr>
              <a:t>Read your notes </a:t>
            </a:r>
          </a:p>
          <a:p>
            <a:pPr marL="0" lvl="0" indent="0" rtl="0">
              <a:lnSpc>
                <a:spcPct val="100000"/>
              </a:lnSpc>
              <a:spcBef>
                <a:spcPts val="0"/>
              </a:spcBef>
              <a:spcAft>
                <a:spcPts val="300"/>
              </a:spcAft>
              <a:buNone/>
            </a:pPr>
            <a:r>
              <a:rPr lang="en-US" sz="1400" dirty="0">
                <a:latin typeface="OCR A Extended" panose="02010509020102010303" pitchFamily="50" charset="0"/>
              </a:rPr>
              <a:t>Get a contact  </a:t>
            </a:r>
          </a:p>
          <a:p>
            <a:pPr marL="0" lvl="0" indent="0" rtl="0">
              <a:lnSpc>
                <a:spcPct val="100000"/>
              </a:lnSpc>
              <a:spcBef>
                <a:spcPts val="0"/>
              </a:spcBef>
              <a:spcAft>
                <a:spcPts val="300"/>
              </a:spcAft>
              <a:buNone/>
            </a:pPr>
            <a:endParaRPr lang="en-IN" sz="1400" dirty="0">
              <a:latin typeface="OCR A Extended" panose="02010509020102010303" pitchFamily="50" charset="0"/>
            </a:endParaRPr>
          </a:p>
        </p:txBody>
      </p:sp>
      <p:sp>
        <p:nvSpPr>
          <p:cNvPr id="666" name="Google Shape;666;p34"/>
          <p:cNvSpPr txBox="1">
            <a:spLocks noGrp="1"/>
          </p:cNvSpPr>
          <p:nvPr>
            <p:ph type="subTitle" idx="4294967295"/>
          </p:nvPr>
        </p:nvSpPr>
        <p:spPr>
          <a:xfrm flipH="1">
            <a:off x="93989" y="464196"/>
            <a:ext cx="2234400"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 sz="1800" b="1" dirty="0">
                <a:solidFill>
                  <a:schemeClr val="accent6">
                    <a:lumMod val="20000"/>
                    <a:lumOff val="80000"/>
                  </a:schemeClr>
                </a:solidFill>
                <a:latin typeface="Rajdhani"/>
                <a:ea typeface="Rajdhani"/>
                <a:cs typeface="Rajdhani"/>
                <a:sym typeface="Rajdhani"/>
              </a:rPr>
              <a:t>AUTOMATION TASKS</a:t>
            </a:r>
            <a:endParaRPr sz="1800" b="1" dirty="0">
              <a:solidFill>
                <a:schemeClr val="accent6">
                  <a:lumMod val="20000"/>
                  <a:lumOff val="80000"/>
                </a:schemeClr>
              </a:solidFill>
              <a:latin typeface="Rajdhani"/>
              <a:ea typeface="Rajdhani"/>
              <a:cs typeface="Rajdhani"/>
              <a:sym typeface="Rajdhani"/>
            </a:endParaRPr>
          </a:p>
        </p:txBody>
      </p:sp>
      <p:sp>
        <p:nvSpPr>
          <p:cNvPr id="668" name="Google Shape;668;p34"/>
          <p:cNvSpPr txBox="1">
            <a:spLocks noGrp="1"/>
          </p:cNvSpPr>
          <p:nvPr>
            <p:ph type="subTitle" idx="4294967295"/>
          </p:nvPr>
        </p:nvSpPr>
        <p:spPr>
          <a:xfrm>
            <a:off x="6418846" y="281646"/>
            <a:ext cx="2472485"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 sz="1800" b="1" dirty="0">
                <a:solidFill>
                  <a:schemeClr val="accent6">
                    <a:lumMod val="20000"/>
                    <a:lumOff val="80000"/>
                  </a:schemeClr>
                </a:solidFill>
                <a:latin typeface="Rajdhani"/>
                <a:cs typeface="Rajdhani"/>
                <a:sym typeface="Rajdhani"/>
              </a:rPr>
              <a:t>SEARCH BASED TASKS</a:t>
            </a:r>
            <a:endParaRPr sz="1800" b="1" dirty="0">
              <a:solidFill>
                <a:schemeClr val="accent6">
                  <a:lumMod val="20000"/>
                  <a:lumOff val="80000"/>
                </a:schemeClr>
              </a:solidFill>
              <a:latin typeface="Rajdhani"/>
              <a:cs typeface="Rajdhani"/>
              <a:sym typeface="Rajdhani"/>
            </a:endParaRPr>
          </a:p>
        </p:txBody>
      </p:sp>
      <p:pic>
        <p:nvPicPr>
          <p:cNvPr id="2" name="Picture 1">
            <a:extLst>
              <a:ext uri="{FF2B5EF4-FFF2-40B4-BE49-F238E27FC236}">
                <a16:creationId xmlns:a16="http://schemas.microsoft.com/office/drawing/2014/main" id="{D2C5BF8F-1400-4AFD-9416-138281258B37}"/>
              </a:ext>
            </a:extLst>
          </p:cNvPr>
          <p:cNvPicPr>
            <a:picLocks noChangeAspect="1"/>
          </p:cNvPicPr>
          <p:nvPr/>
        </p:nvPicPr>
        <p:blipFill>
          <a:blip r:embed="rId4"/>
          <a:stretch>
            <a:fillRect/>
          </a:stretch>
        </p:blipFill>
        <p:spPr>
          <a:xfrm>
            <a:off x="3712700" y="651159"/>
            <a:ext cx="1718600" cy="3599001"/>
          </a:xfrm>
          <a:prstGeom prst="rect">
            <a:avLst/>
          </a:prstGeom>
        </p:spPr>
      </p:pic>
      <p:sp>
        <p:nvSpPr>
          <p:cNvPr id="243" name="Google Shape;654;p34">
            <a:extLst>
              <a:ext uri="{FF2B5EF4-FFF2-40B4-BE49-F238E27FC236}">
                <a16:creationId xmlns:a16="http://schemas.microsoft.com/office/drawing/2014/main" id="{B9280077-BC6E-42EC-8113-6814B72074AA}"/>
              </a:ext>
            </a:extLst>
          </p:cNvPr>
          <p:cNvSpPr txBox="1">
            <a:spLocks/>
          </p:cNvSpPr>
          <p:nvPr/>
        </p:nvSpPr>
        <p:spPr>
          <a:xfrm flipH="1">
            <a:off x="6173971" y="646746"/>
            <a:ext cx="2717359" cy="13238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300"/>
              </a:spcAft>
              <a:buFont typeface="Fira Sans Condensed Light"/>
              <a:buNone/>
            </a:pPr>
            <a:r>
              <a:rPr lang="en-IN" sz="1400" dirty="0">
                <a:latin typeface="OCR A Extended" panose="02010509020102010303" pitchFamily="50" charset="0"/>
              </a:rPr>
              <a:t>Tell Date and Time</a:t>
            </a:r>
          </a:p>
          <a:p>
            <a:pPr marL="0" indent="0" algn="r">
              <a:lnSpc>
                <a:spcPct val="100000"/>
              </a:lnSpc>
              <a:spcAft>
                <a:spcPts val="300"/>
              </a:spcAft>
              <a:buFont typeface="Fira Sans Condensed Light"/>
              <a:buNone/>
            </a:pPr>
            <a:r>
              <a:rPr lang="en-IN" sz="1400" dirty="0">
                <a:latin typeface="OCR A Extended" panose="02010509020102010303" pitchFamily="50" charset="0"/>
              </a:rPr>
              <a:t>Forecast Weather Report</a:t>
            </a:r>
          </a:p>
          <a:p>
            <a:pPr marL="0" indent="0" algn="r">
              <a:lnSpc>
                <a:spcPct val="100000"/>
              </a:lnSpc>
              <a:spcAft>
                <a:spcPts val="300"/>
              </a:spcAft>
              <a:buFont typeface="Fira Sans Condensed Light"/>
              <a:buNone/>
            </a:pPr>
            <a:r>
              <a:rPr lang="en-IN" sz="1400" dirty="0">
                <a:latin typeface="OCR A Extended" panose="02010509020102010303" pitchFamily="50" charset="0"/>
              </a:rPr>
              <a:t>Search about any person/ place/ object</a:t>
            </a:r>
          </a:p>
          <a:p>
            <a:pPr marL="0" indent="0" algn="r">
              <a:lnSpc>
                <a:spcPct val="100000"/>
              </a:lnSpc>
              <a:spcAft>
                <a:spcPts val="300"/>
              </a:spcAft>
              <a:buFont typeface="Fira Sans Condensed Light"/>
              <a:buNone/>
            </a:pPr>
            <a:r>
              <a:rPr lang="en-IN" sz="1400" dirty="0">
                <a:latin typeface="OCR A Extended" panose="02010509020102010303" pitchFamily="50" charset="0"/>
              </a:rPr>
              <a:t>Trending News</a:t>
            </a:r>
          </a:p>
        </p:txBody>
      </p:sp>
      <p:sp>
        <p:nvSpPr>
          <p:cNvPr id="244" name="Google Shape;668;p34">
            <a:extLst>
              <a:ext uri="{FF2B5EF4-FFF2-40B4-BE49-F238E27FC236}">
                <a16:creationId xmlns:a16="http://schemas.microsoft.com/office/drawing/2014/main" id="{C9D1859C-EB70-4338-A7FB-35AEC6DDC6FF}"/>
              </a:ext>
            </a:extLst>
          </p:cNvPr>
          <p:cNvSpPr txBox="1">
            <a:spLocks/>
          </p:cNvSpPr>
          <p:nvPr/>
        </p:nvSpPr>
        <p:spPr>
          <a:xfrm>
            <a:off x="6490902" y="2153117"/>
            <a:ext cx="2472485"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IN" sz="1800" b="1" dirty="0">
                <a:solidFill>
                  <a:schemeClr val="accent6">
                    <a:lumMod val="20000"/>
                    <a:lumOff val="80000"/>
                  </a:schemeClr>
                </a:solidFill>
                <a:latin typeface="Rajdhani"/>
                <a:cs typeface="Rajdhani"/>
                <a:sym typeface="Rajdhani"/>
              </a:rPr>
              <a:t>PERSONAL INFORMATION</a:t>
            </a:r>
          </a:p>
        </p:txBody>
      </p:sp>
      <p:sp>
        <p:nvSpPr>
          <p:cNvPr id="245" name="Google Shape;654;p34">
            <a:extLst>
              <a:ext uri="{FF2B5EF4-FFF2-40B4-BE49-F238E27FC236}">
                <a16:creationId xmlns:a16="http://schemas.microsoft.com/office/drawing/2014/main" id="{CDA4C2D9-6DFA-4D45-B7B0-9241E3AF9257}"/>
              </a:ext>
            </a:extLst>
          </p:cNvPr>
          <p:cNvSpPr txBox="1">
            <a:spLocks/>
          </p:cNvSpPr>
          <p:nvPr/>
        </p:nvSpPr>
        <p:spPr>
          <a:xfrm flipH="1">
            <a:off x="6246028" y="2481287"/>
            <a:ext cx="2717359" cy="12197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300"/>
              </a:spcAft>
              <a:buFont typeface="Fira Sans Condensed Light"/>
              <a:buNone/>
            </a:pPr>
            <a:r>
              <a:rPr lang="en-IN" sz="1400" dirty="0">
                <a:latin typeface="OCR A Extended" panose="02010509020102010303" pitchFamily="50" charset="0"/>
              </a:rPr>
              <a:t>Introduce myself</a:t>
            </a:r>
          </a:p>
          <a:p>
            <a:pPr marL="0" indent="0" algn="r">
              <a:lnSpc>
                <a:spcPct val="100000"/>
              </a:lnSpc>
              <a:spcAft>
                <a:spcPts val="300"/>
              </a:spcAft>
              <a:buFont typeface="Fira Sans Condensed Light"/>
              <a:buNone/>
            </a:pPr>
            <a:r>
              <a:rPr lang="en-IN" sz="1400" dirty="0">
                <a:latin typeface="OCR A Extended" panose="02010509020102010303" pitchFamily="50" charset="0"/>
              </a:rPr>
              <a:t>Tell about my creators</a:t>
            </a:r>
          </a:p>
          <a:p>
            <a:pPr marL="0" indent="0" algn="r">
              <a:lnSpc>
                <a:spcPct val="100000"/>
              </a:lnSpc>
              <a:spcAft>
                <a:spcPts val="300"/>
              </a:spcAft>
              <a:buFont typeface="Fira Sans Condensed Light"/>
              <a:buNone/>
            </a:pPr>
            <a:r>
              <a:rPr lang="en-IN" sz="1400" dirty="0">
                <a:latin typeface="OCR A Extended" panose="02010509020102010303" pitchFamily="50" charset="0"/>
              </a:rPr>
              <a:t>Have fun with you in MINI FUNZONE</a:t>
            </a:r>
          </a:p>
        </p:txBody>
      </p:sp>
      <p:sp>
        <p:nvSpPr>
          <p:cNvPr id="246" name="Google Shape;668;p34">
            <a:extLst>
              <a:ext uri="{FF2B5EF4-FFF2-40B4-BE49-F238E27FC236}">
                <a16:creationId xmlns:a16="http://schemas.microsoft.com/office/drawing/2014/main" id="{6BC1713A-9865-43BE-BE58-2D9FFC6B4122}"/>
              </a:ext>
            </a:extLst>
          </p:cNvPr>
          <p:cNvSpPr txBox="1">
            <a:spLocks/>
          </p:cNvSpPr>
          <p:nvPr/>
        </p:nvSpPr>
        <p:spPr>
          <a:xfrm>
            <a:off x="6095999" y="3846635"/>
            <a:ext cx="2873302"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1600"/>
              </a:spcAft>
              <a:buFont typeface="Fira Sans Condensed Light"/>
              <a:buNone/>
            </a:pPr>
            <a:r>
              <a:rPr lang="en-IN" sz="1800" b="1" dirty="0">
                <a:solidFill>
                  <a:schemeClr val="accent6">
                    <a:lumMod val="20000"/>
                    <a:lumOff val="80000"/>
                  </a:schemeClr>
                </a:solidFill>
                <a:latin typeface="Rajdhani"/>
                <a:cs typeface="Rajdhani"/>
                <a:sym typeface="Rajdhani"/>
              </a:rPr>
              <a:t>INVOKE miniSearch Engine</a:t>
            </a:r>
          </a:p>
        </p:txBody>
      </p:sp>
      <p:sp>
        <p:nvSpPr>
          <p:cNvPr id="247" name="Google Shape;654;p34">
            <a:extLst>
              <a:ext uri="{FF2B5EF4-FFF2-40B4-BE49-F238E27FC236}">
                <a16:creationId xmlns:a16="http://schemas.microsoft.com/office/drawing/2014/main" id="{D6A2DE0F-F448-43EE-9127-4DB4EB34D802}"/>
              </a:ext>
            </a:extLst>
          </p:cNvPr>
          <p:cNvSpPr txBox="1">
            <a:spLocks/>
          </p:cNvSpPr>
          <p:nvPr/>
        </p:nvSpPr>
        <p:spPr>
          <a:xfrm flipH="1">
            <a:off x="6246027" y="4171694"/>
            <a:ext cx="2717359" cy="6501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r">
              <a:lnSpc>
                <a:spcPct val="100000"/>
              </a:lnSpc>
              <a:spcAft>
                <a:spcPts val="300"/>
              </a:spcAft>
              <a:buFont typeface="Fira Sans Condensed Light"/>
              <a:buNone/>
            </a:pPr>
            <a:r>
              <a:rPr lang="en-IN" sz="1400" dirty="0">
                <a:latin typeface="OCR A Extended" panose="02010509020102010303" pitchFamily="50" charset="0"/>
              </a:rPr>
              <a:t>Launch the search engine on localhost</a:t>
            </a:r>
          </a:p>
        </p:txBody>
      </p:sp>
      <p:pic>
        <p:nvPicPr>
          <p:cNvPr id="256" name="Picture 255">
            <a:extLst>
              <a:ext uri="{FF2B5EF4-FFF2-40B4-BE49-F238E27FC236}">
                <a16:creationId xmlns:a16="http://schemas.microsoft.com/office/drawing/2014/main" id="{68232583-1C3A-46FF-8911-6812899559D8}"/>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40000"/>
                    </a14:imgEffect>
                  </a14:imgLayer>
                </a14:imgProps>
              </a:ext>
            </a:extLst>
          </a:blip>
          <a:stretch>
            <a:fillRect/>
          </a:stretch>
        </p:blipFill>
        <p:spPr>
          <a:xfrm>
            <a:off x="365257" y="4026195"/>
            <a:ext cx="1691865" cy="7704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rot="5400000">
            <a:off x="7158202" y="2236586"/>
            <a:ext cx="2922869" cy="5574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VIDEO PRESENTATION</a:t>
            </a:r>
            <a:endParaRPr sz="2400" dirty="0"/>
          </a:p>
        </p:txBody>
      </p:sp>
      <p:grpSp>
        <p:nvGrpSpPr>
          <p:cNvPr id="1745" name="Google Shape;1745;p44"/>
          <p:cNvGrpSpPr/>
          <p:nvPr/>
        </p:nvGrpSpPr>
        <p:grpSpPr>
          <a:xfrm>
            <a:off x="273705" y="413361"/>
            <a:ext cx="7296674" cy="4316777"/>
            <a:chOff x="3578510" y="1419647"/>
            <a:chExt cx="4021500" cy="2544300"/>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54" name="Google Shape;1754;p44"/>
          <p:cNvCxnSpPr>
            <a:cxnSpLocks/>
          </p:cNvCxnSpPr>
          <p:nvPr/>
        </p:nvCxnSpPr>
        <p:spPr>
          <a:xfrm flipV="1">
            <a:off x="8128503" y="1969928"/>
            <a:ext cx="0" cy="843086"/>
          </a:xfrm>
          <a:prstGeom prst="straightConnector1">
            <a:avLst/>
          </a:prstGeom>
          <a:noFill/>
          <a:ln w="19050" cap="flat" cmpd="sng">
            <a:solidFill>
              <a:srgbClr val="F3F3F3"/>
            </a:solidFill>
            <a:prstDash val="solid"/>
            <a:round/>
            <a:headEnd type="oval" w="med" len="med"/>
            <a:tailEnd type="oval" w="med" len="med"/>
          </a:ln>
        </p:spPr>
      </p:cxnSp>
      <p:sp>
        <p:nvSpPr>
          <p:cNvPr id="2" name="TextBox 1">
            <a:extLst>
              <a:ext uri="{FF2B5EF4-FFF2-40B4-BE49-F238E27FC236}">
                <a16:creationId xmlns:a16="http://schemas.microsoft.com/office/drawing/2014/main" id="{268A2004-14A0-4297-B9B7-3A6B3D6EC879}"/>
              </a:ext>
            </a:extLst>
          </p:cNvPr>
          <p:cNvSpPr txBox="1"/>
          <p:nvPr/>
        </p:nvSpPr>
        <p:spPr>
          <a:xfrm>
            <a:off x="1290082" y="2084417"/>
            <a:ext cx="5465135" cy="861774"/>
          </a:xfrm>
          <a:prstGeom prst="rect">
            <a:avLst/>
          </a:prstGeom>
          <a:noFill/>
        </p:spPr>
        <p:txBody>
          <a:bodyPr wrap="square" rtlCol="0">
            <a:spAutoFit/>
          </a:bodyPr>
          <a:lstStyle/>
          <a:p>
            <a:pPr algn="ctr"/>
            <a:r>
              <a:rPr lang="en-GB" sz="1800" i="1" dirty="0">
                <a:solidFill>
                  <a:schemeClr val="bg1">
                    <a:lumMod val="20000"/>
                    <a:lumOff val="80000"/>
                  </a:schemeClr>
                </a:solidFill>
                <a:effectLst/>
                <a:latin typeface="Tw Cen MT" panose="020B0602020104020603" pitchFamily="34" charset="0"/>
                <a:ea typeface="SimSun" panose="02010600030101010101" pitchFamily="2" charset="-122"/>
                <a:cs typeface="SimSun" panose="02010600030101010101" pitchFamily="2" charset="-122"/>
              </a:rPr>
              <a:t>&lt; Will add shortly after complete functional updates in the project. Stay Tuned &gt;</a:t>
            </a:r>
            <a:endParaRPr lang="en-IN" sz="1800" dirty="0">
              <a:solidFill>
                <a:schemeClr val="bg1">
                  <a:lumMod val="20000"/>
                  <a:lumOff val="80000"/>
                </a:schemeClr>
              </a:solidFill>
              <a:effectLst/>
              <a:latin typeface="Calibri" panose="020F0502020204030204" pitchFamily="34" charset="0"/>
              <a:ea typeface="SimSun" panose="02010600030101010101" pitchFamily="2" charset="-122"/>
              <a:cs typeface="SimSun" panose="02010600030101010101" pitchFamily="2" charset="-122"/>
            </a:endParaRPr>
          </a:p>
          <a:p>
            <a:pPr algn="ctr"/>
            <a:endParaRPr lang="en-IN" dirty="0">
              <a:solidFill>
                <a:schemeClr val="bg1">
                  <a:lumMod val="20000"/>
                  <a:lumOff val="80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989</Words>
  <Application>Microsoft Office PowerPoint</Application>
  <PresentationFormat>On-screen Show (16:9)</PresentationFormat>
  <Paragraphs>114</Paragraphs>
  <Slides>11</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vt:i4>
      </vt:variant>
    </vt:vector>
  </HeadingPairs>
  <TitlesOfParts>
    <vt:vector size="25" baseType="lpstr">
      <vt:lpstr>Calibri</vt:lpstr>
      <vt:lpstr>Orbitron</vt:lpstr>
      <vt:lpstr>Rajdhani</vt:lpstr>
      <vt:lpstr>Century Gothic</vt:lpstr>
      <vt:lpstr>Times New Roman</vt:lpstr>
      <vt:lpstr>OCR A Extended</vt:lpstr>
      <vt:lpstr>Advent Pro Light</vt:lpstr>
      <vt:lpstr>Offside</vt:lpstr>
      <vt:lpstr>Fira Sans Condensed Light</vt:lpstr>
      <vt:lpstr>Arial</vt:lpstr>
      <vt:lpstr>Josefin Slab</vt:lpstr>
      <vt:lpstr>Anton</vt:lpstr>
      <vt:lpstr>Tw Cen MT</vt:lpstr>
      <vt:lpstr>Ai Tech Agency by Slidesgo</vt:lpstr>
      <vt:lpstr>MINI SEARCH ENGINE</vt:lpstr>
      <vt:lpstr>PROJECT TOUR  TIMELINE</vt:lpstr>
      <vt:lpstr>a look into the project</vt:lpstr>
      <vt:lpstr>survey</vt:lpstr>
      <vt:lpstr>System architecture</vt:lpstr>
      <vt:lpstr>miniSearch ENGINE </vt:lpstr>
      <vt:lpstr>WORKING MODEL &amp; USER GUIDE</vt:lpstr>
      <vt:lpstr>TASKS I CAN DO</vt:lpstr>
      <vt:lpstr>VIDEO PRESENTATION</vt:lpstr>
      <vt:lpstr>CONNECT WITH US</vt:lpstr>
      <vt:lpstr>GREETINGS FROM DEVELOPERS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cp:lastModifiedBy>Atharva Bhagat</cp:lastModifiedBy>
  <cp:revision>45</cp:revision>
  <dcterms:modified xsi:type="dcterms:W3CDTF">2021-02-26T12:45:18Z</dcterms:modified>
</cp:coreProperties>
</file>